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2"/>
  </p:notesMasterIdLst>
  <p:handoutMasterIdLst>
    <p:handoutMasterId r:id="rId33"/>
  </p:handoutMasterIdLst>
  <p:sldIdLst>
    <p:sldId id="410" r:id="rId5"/>
    <p:sldId id="525" r:id="rId6"/>
    <p:sldId id="532" r:id="rId7"/>
    <p:sldId id="522" r:id="rId8"/>
    <p:sldId id="527" r:id="rId9"/>
    <p:sldId id="528" r:id="rId10"/>
    <p:sldId id="530" r:id="rId11"/>
    <p:sldId id="545" r:id="rId12"/>
    <p:sldId id="426" r:id="rId13"/>
    <p:sldId id="520" r:id="rId14"/>
    <p:sldId id="540" r:id="rId15"/>
    <p:sldId id="539" r:id="rId16"/>
    <p:sldId id="531" r:id="rId17"/>
    <p:sldId id="533" r:id="rId18"/>
    <p:sldId id="429" r:id="rId19"/>
    <p:sldId id="534" r:id="rId20"/>
    <p:sldId id="535" r:id="rId21"/>
    <p:sldId id="536" r:id="rId22"/>
    <p:sldId id="537" r:id="rId23"/>
    <p:sldId id="538" r:id="rId24"/>
    <p:sldId id="546" r:id="rId25"/>
    <p:sldId id="524" r:id="rId26"/>
    <p:sldId id="547" r:id="rId27"/>
    <p:sldId id="542" r:id="rId28"/>
    <p:sldId id="544" r:id="rId29"/>
    <p:sldId id="424" r:id="rId30"/>
    <p:sldId id="398" r:id="rId31"/>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447" autoAdjust="0"/>
  </p:normalViewPr>
  <p:slideViewPr>
    <p:cSldViewPr snapToGrid="0">
      <p:cViewPr varScale="1">
        <p:scale>
          <a:sx n="60" d="100"/>
          <a:sy n="60" d="100"/>
        </p:scale>
        <p:origin x="908" y="4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8/10/relationships/authors" Target="authors.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C8EA3-4E4F-48BE-A465-BBCF368366F9}"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4A3D6064-B18A-468D-BA7E-F9426B8A5FAF}">
      <dgm:prSet custT="1"/>
      <dgm:spPr/>
      <dgm:t>
        <a:bodyPr/>
        <a:lstStyle/>
        <a:p>
          <a:pPr>
            <a:lnSpc>
              <a:spcPct val="100000"/>
            </a:lnSpc>
          </a:pPr>
          <a:r>
            <a:rPr lang="es-ES" sz="2000" b="1"/>
            <a:t>Funciones de los intermediarios:</a:t>
          </a:r>
          <a:endParaRPr lang="en-US" sz="2000"/>
        </a:p>
      </dgm:t>
    </dgm:pt>
    <dgm:pt modelId="{DAE5A1DF-80CE-4C65-BCCE-577C2AB0808F}" type="parTrans" cxnId="{30C36F75-4FF6-44A0-AD02-FCF913949FE7}">
      <dgm:prSet/>
      <dgm:spPr/>
      <dgm:t>
        <a:bodyPr/>
        <a:lstStyle/>
        <a:p>
          <a:endParaRPr lang="en-US" sz="3200"/>
        </a:p>
      </dgm:t>
    </dgm:pt>
    <dgm:pt modelId="{87AF4C17-3B96-4E2A-AFE0-76C7CDE46627}" type="sibTrans" cxnId="{30C36F75-4FF6-44A0-AD02-FCF913949FE7}">
      <dgm:prSet/>
      <dgm:spPr/>
      <dgm:t>
        <a:bodyPr/>
        <a:lstStyle/>
        <a:p>
          <a:endParaRPr lang="en-US" sz="3200"/>
        </a:p>
      </dgm:t>
    </dgm:pt>
    <dgm:pt modelId="{7A0097E8-116F-458A-A28F-76880DF4F317}">
      <dgm:prSet custT="1"/>
      <dgm:spPr/>
      <dgm:t>
        <a:bodyPr/>
        <a:lstStyle/>
        <a:p>
          <a:pPr>
            <a:lnSpc>
              <a:spcPct val="100000"/>
            </a:lnSpc>
          </a:pPr>
          <a:r>
            <a:rPr lang="es-ES" sz="2000" b="1" dirty="0"/>
            <a:t>Selección de canales adecuados: </a:t>
          </a:r>
          <a:r>
            <a:rPr lang="es-ES" sz="2000" dirty="0"/>
            <a:t>Considerar factores como:</a:t>
          </a:r>
          <a:endParaRPr lang="en-US" sz="2000" dirty="0"/>
        </a:p>
      </dgm:t>
    </dgm:pt>
    <dgm:pt modelId="{C590E8A2-EC0C-45BF-9AD2-9FE51C633AAC}" type="parTrans" cxnId="{E5FFACF0-1E30-45F5-89E1-DCB6699F25F7}">
      <dgm:prSet/>
      <dgm:spPr/>
      <dgm:t>
        <a:bodyPr/>
        <a:lstStyle/>
        <a:p>
          <a:endParaRPr lang="en-US" sz="3200"/>
        </a:p>
      </dgm:t>
    </dgm:pt>
    <dgm:pt modelId="{7CA9D240-5D96-41DB-A7E8-45EED8E75D31}" type="sibTrans" cxnId="{E5FFACF0-1E30-45F5-89E1-DCB6699F25F7}">
      <dgm:prSet/>
      <dgm:spPr/>
      <dgm:t>
        <a:bodyPr/>
        <a:lstStyle/>
        <a:p>
          <a:endParaRPr lang="en-US" sz="3200"/>
        </a:p>
      </dgm:t>
    </dgm:pt>
    <dgm:pt modelId="{54E4D294-38EF-447B-B953-8C202F5E54E8}">
      <dgm:prSet custT="1"/>
      <dgm:spPr/>
      <dgm:t>
        <a:bodyPr/>
        <a:lstStyle/>
        <a:p>
          <a:pPr>
            <a:lnSpc>
              <a:spcPct val="100000"/>
            </a:lnSpc>
          </a:pPr>
          <a:r>
            <a:rPr lang="es-ES" sz="2000" dirty="0"/>
            <a:t>El tipo de producto, mercado objetivo, cobertura geográfica, costos.</a:t>
          </a:r>
          <a:endParaRPr lang="en-US" sz="2000" dirty="0"/>
        </a:p>
      </dgm:t>
    </dgm:pt>
    <dgm:pt modelId="{F126AC0B-E75A-4216-9E9F-758C7B3FF1D0}" type="parTrans" cxnId="{C3463B1D-FDCB-4A41-A53B-5B32A1560E35}">
      <dgm:prSet/>
      <dgm:spPr/>
      <dgm:t>
        <a:bodyPr/>
        <a:lstStyle/>
        <a:p>
          <a:endParaRPr lang="en-US" sz="3200"/>
        </a:p>
      </dgm:t>
    </dgm:pt>
    <dgm:pt modelId="{C7C358AD-31EE-45EA-9D0B-20B8390B3BED}" type="sibTrans" cxnId="{C3463B1D-FDCB-4A41-A53B-5B32A1560E35}">
      <dgm:prSet/>
      <dgm:spPr/>
      <dgm:t>
        <a:bodyPr/>
        <a:lstStyle/>
        <a:p>
          <a:endParaRPr lang="en-US" sz="3200"/>
        </a:p>
      </dgm:t>
    </dgm:pt>
    <dgm:pt modelId="{1BC468BA-951D-4679-A799-95065FE83A19}">
      <dgm:prSet custT="1"/>
      <dgm:spPr/>
      <dgm:t>
        <a:bodyPr/>
        <a:lstStyle/>
        <a:p>
          <a:pPr>
            <a:lnSpc>
              <a:spcPct val="100000"/>
            </a:lnSpc>
          </a:pPr>
          <a:r>
            <a:rPr lang="es-ES" sz="2000" dirty="0"/>
            <a:t>Ayudan a que mis productos lleguen a más mercados.</a:t>
          </a:r>
          <a:endParaRPr lang="en-US" sz="2000" dirty="0"/>
        </a:p>
      </dgm:t>
    </dgm:pt>
    <dgm:pt modelId="{59C42628-5890-4A12-8736-D4A9381A3F75}" type="sibTrans" cxnId="{EE0FA35C-C3CC-467E-B899-259A6E092503}">
      <dgm:prSet/>
      <dgm:spPr/>
      <dgm:t>
        <a:bodyPr/>
        <a:lstStyle/>
        <a:p>
          <a:endParaRPr lang="en-US" sz="3200"/>
        </a:p>
      </dgm:t>
    </dgm:pt>
    <dgm:pt modelId="{C29D6CDF-C92B-43E9-B92C-356B2BE645CC}" type="parTrans" cxnId="{EE0FA35C-C3CC-467E-B899-259A6E092503}">
      <dgm:prSet/>
      <dgm:spPr/>
      <dgm:t>
        <a:bodyPr/>
        <a:lstStyle/>
        <a:p>
          <a:endParaRPr lang="en-US" sz="3200"/>
        </a:p>
      </dgm:t>
    </dgm:pt>
    <dgm:pt modelId="{B20269A6-CC86-4CE3-A9C6-6F051834404F}">
      <dgm:prSet custT="1"/>
      <dgm:spPr/>
      <dgm:t>
        <a:bodyPr/>
        <a:lstStyle/>
        <a:p>
          <a:pPr>
            <a:lnSpc>
              <a:spcPct val="100000"/>
            </a:lnSpc>
          </a:pPr>
          <a:r>
            <a:rPr lang="es-ES" sz="2000" dirty="0"/>
            <a:t>Almacenan mis  productos y tienen disponibilidad inmediata.</a:t>
          </a:r>
          <a:endParaRPr lang="en-US" sz="2000" dirty="0"/>
        </a:p>
      </dgm:t>
    </dgm:pt>
    <dgm:pt modelId="{38812EEC-B02C-48A3-A120-72752B74B58C}" type="sibTrans" cxnId="{2184AC47-EDDD-47DD-98C4-5CEC9C6D82C1}">
      <dgm:prSet/>
      <dgm:spPr/>
      <dgm:t>
        <a:bodyPr/>
        <a:lstStyle/>
        <a:p>
          <a:endParaRPr lang="en-US" sz="3200"/>
        </a:p>
      </dgm:t>
    </dgm:pt>
    <dgm:pt modelId="{30DD4C5C-80A3-434C-8602-6D7B1B5DA5B7}" type="parTrans" cxnId="{2184AC47-EDDD-47DD-98C4-5CEC9C6D82C1}">
      <dgm:prSet/>
      <dgm:spPr/>
      <dgm:t>
        <a:bodyPr/>
        <a:lstStyle/>
        <a:p>
          <a:endParaRPr lang="en-US" sz="3200"/>
        </a:p>
      </dgm:t>
    </dgm:pt>
    <dgm:pt modelId="{4217DBF7-D636-447F-996A-395E9AD32D7B}">
      <dgm:prSet custT="1"/>
      <dgm:spPr/>
      <dgm:t>
        <a:bodyPr/>
        <a:lstStyle/>
        <a:p>
          <a:pPr>
            <a:lnSpc>
              <a:spcPct val="100000"/>
            </a:lnSpc>
          </a:pPr>
          <a:r>
            <a:rPr lang="en-US" sz="2000" dirty="0" err="1"/>
            <a:t>Venden</a:t>
          </a:r>
          <a:r>
            <a:rPr lang="en-US" sz="2000" dirty="0"/>
            <a:t> </a:t>
          </a:r>
          <a:r>
            <a:rPr lang="en-US" sz="2000" dirty="0" err="1"/>
            <a:t>directamente</a:t>
          </a:r>
          <a:r>
            <a:rPr lang="en-US" sz="2000" dirty="0"/>
            <a:t> al </a:t>
          </a:r>
          <a:r>
            <a:rPr lang="en-US" sz="2000" dirty="0" err="1"/>
            <a:t>consumidor</a:t>
          </a:r>
          <a:r>
            <a:rPr lang="en-US" sz="2000" dirty="0"/>
            <a:t>.</a:t>
          </a:r>
        </a:p>
      </dgm:t>
    </dgm:pt>
    <dgm:pt modelId="{78BB24DC-184F-413D-A6B8-0BEEA3E8D722}" type="sibTrans" cxnId="{96923954-B324-4ED6-9E62-AB3FD4235E6A}">
      <dgm:prSet/>
      <dgm:spPr/>
      <dgm:t>
        <a:bodyPr/>
        <a:lstStyle/>
        <a:p>
          <a:endParaRPr lang="en-US" sz="3200"/>
        </a:p>
      </dgm:t>
    </dgm:pt>
    <dgm:pt modelId="{0C9EBFCE-60F5-4543-856E-45CDC651B98D}" type="parTrans" cxnId="{96923954-B324-4ED6-9E62-AB3FD4235E6A}">
      <dgm:prSet/>
      <dgm:spPr/>
      <dgm:t>
        <a:bodyPr/>
        <a:lstStyle/>
        <a:p>
          <a:endParaRPr lang="en-US" sz="3200"/>
        </a:p>
      </dgm:t>
    </dgm:pt>
    <dgm:pt modelId="{2FD82694-8EED-43DC-815B-6203FDBB843B}">
      <dgm:prSet custT="1"/>
      <dgm:spPr/>
      <dgm:t>
        <a:bodyPr/>
        <a:lstStyle/>
        <a:p>
          <a:pPr>
            <a:lnSpc>
              <a:spcPct val="100000"/>
            </a:lnSpc>
          </a:pPr>
          <a:r>
            <a:rPr lang="en-US" sz="2000" dirty="0" err="1"/>
            <a:t>Ayudan</a:t>
          </a:r>
          <a:r>
            <a:rPr lang="en-US" sz="2000" dirty="0"/>
            <a:t> </a:t>
          </a:r>
          <a:r>
            <a:rPr lang="en-US" sz="2000" dirty="0" err="1"/>
            <a:t>en</a:t>
          </a:r>
          <a:r>
            <a:rPr lang="en-US" sz="2000" dirty="0"/>
            <a:t> la </a:t>
          </a:r>
          <a:r>
            <a:rPr lang="en-US" sz="2000" dirty="0" err="1"/>
            <a:t>promoción</a:t>
          </a:r>
          <a:r>
            <a:rPr lang="en-US" sz="2000" dirty="0"/>
            <a:t> de </a:t>
          </a:r>
          <a:r>
            <a:rPr lang="en-US" sz="2000" dirty="0" err="1"/>
            <a:t>productos</a:t>
          </a:r>
          <a:r>
            <a:rPr lang="en-US" sz="2000" dirty="0"/>
            <a:t> a </a:t>
          </a:r>
          <a:r>
            <a:rPr lang="en-US" sz="2000" dirty="0" err="1"/>
            <a:t>través</a:t>
          </a:r>
          <a:r>
            <a:rPr lang="en-US" sz="2000" dirty="0"/>
            <a:t> de </a:t>
          </a:r>
          <a:r>
            <a:rPr lang="en-US" sz="2000" dirty="0" err="1"/>
            <a:t>publicidad</a:t>
          </a:r>
          <a:r>
            <a:rPr lang="en-US" sz="2000" dirty="0"/>
            <a:t> y </a:t>
          </a:r>
          <a:r>
            <a:rPr lang="en-US" sz="2000" dirty="0" err="1"/>
            <a:t>descuentos</a:t>
          </a:r>
          <a:r>
            <a:rPr lang="en-US" sz="2000" dirty="0"/>
            <a:t>.</a:t>
          </a:r>
        </a:p>
      </dgm:t>
    </dgm:pt>
    <dgm:pt modelId="{3431AA31-EC67-42AC-A115-437A1630113F}" type="parTrans" cxnId="{83D5C343-1D7B-49D7-8922-D52499B20010}">
      <dgm:prSet/>
      <dgm:spPr/>
      <dgm:t>
        <a:bodyPr/>
        <a:lstStyle/>
        <a:p>
          <a:endParaRPr lang="es-PE"/>
        </a:p>
      </dgm:t>
    </dgm:pt>
    <dgm:pt modelId="{CD18E94D-FAE5-49F8-846A-00A684355CDF}" type="sibTrans" cxnId="{83D5C343-1D7B-49D7-8922-D52499B20010}">
      <dgm:prSet/>
      <dgm:spPr/>
      <dgm:t>
        <a:bodyPr/>
        <a:lstStyle/>
        <a:p>
          <a:endParaRPr lang="es-PE"/>
        </a:p>
      </dgm:t>
    </dgm:pt>
    <dgm:pt modelId="{38841E9F-EAEB-4132-AB20-5EDA77DEB306}">
      <dgm:prSet custT="1"/>
      <dgm:spPr/>
      <dgm:t>
        <a:bodyPr/>
        <a:lstStyle/>
        <a:p>
          <a:pPr>
            <a:lnSpc>
              <a:spcPct val="100000"/>
            </a:lnSpc>
          </a:pPr>
          <a:r>
            <a:rPr lang="es-ES" sz="2000" dirty="0"/>
            <a:t>Dan atención al cliente después de la venta.</a:t>
          </a:r>
          <a:endParaRPr lang="en-US" sz="2000" dirty="0"/>
        </a:p>
      </dgm:t>
    </dgm:pt>
    <dgm:pt modelId="{4486814D-F1E6-4DA6-A707-D4641338FF63}" type="parTrans" cxnId="{D8D0BC85-C878-4369-BB39-FDBD3C9155E8}">
      <dgm:prSet/>
      <dgm:spPr/>
      <dgm:t>
        <a:bodyPr/>
        <a:lstStyle/>
        <a:p>
          <a:endParaRPr lang="es-PE"/>
        </a:p>
      </dgm:t>
    </dgm:pt>
    <dgm:pt modelId="{92AD987D-8891-4565-A4E3-33E5E96CEC71}" type="sibTrans" cxnId="{D8D0BC85-C878-4369-BB39-FDBD3C9155E8}">
      <dgm:prSet/>
      <dgm:spPr/>
      <dgm:t>
        <a:bodyPr/>
        <a:lstStyle/>
        <a:p>
          <a:endParaRPr lang="es-PE"/>
        </a:p>
      </dgm:t>
    </dgm:pt>
    <dgm:pt modelId="{67F08D99-163E-4D02-ABAB-4AD3E786D3BA}" type="pres">
      <dgm:prSet presAssocID="{CD7C8EA3-4E4F-48BE-A465-BBCF368366F9}" presName="linear" presStyleCnt="0">
        <dgm:presLayoutVars>
          <dgm:dir/>
          <dgm:animLvl val="lvl"/>
          <dgm:resizeHandles val="exact"/>
        </dgm:presLayoutVars>
      </dgm:prSet>
      <dgm:spPr/>
    </dgm:pt>
    <dgm:pt modelId="{24B62F7F-95E2-4F13-B98D-43FA2DE6B5AA}" type="pres">
      <dgm:prSet presAssocID="{4A3D6064-B18A-468D-BA7E-F9426B8A5FAF}" presName="parentLin" presStyleCnt="0"/>
      <dgm:spPr/>
    </dgm:pt>
    <dgm:pt modelId="{C3354379-FF81-43BD-9312-FEFD21A40199}" type="pres">
      <dgm:prSet presAssocID="{4A3D6064-B18A-468D-BA7E-F9426B8A5FAF}" presName="parentLeftMargin" presStyleLbl="node1" presStyleIdx="0" presStyleCnt="2"/>
      <dgm:spPr/>
    </dgm:pt>
    <dgm:pt modelId="{1F99D3AC-859A-4F71-BBE3-1FAA7EE96B9A}" type="pres">
      <dgm:prSet presAssocID="{4A3D6064-B18A-468D-BA7E-F9426B8A5FAF}" presName="parentText" presStyleLbl="node1" presStyleIdx="0" presStyleCnt="2">
        <dgm:presLayoutVars>
          <dgm:chMax val="0"/>
          <dgm:bulletEnabled val="1"/>
        </dgm:presLayoutVars>
      </dgm:prSet>
      <dgm:spPr/>
    </dgm:pt>
    <dgm:pt modelId="{5D0C2F1E-88FB-4837-910F-3E70A929233B}" type="pres">
      <dgm:prSet presAssocID="{4A3D6064-B18A-468D-BA7E-F9426B8A5FAF}" presName="negativeSpace" presStyleCnt="0"/>
      <dgm:spPr/>
    </dgm:pt>
    <dgm:pt modelId="{FD60C74C-0216-429C-A932-A08F1FB50E7C}" type="pres">
      <dgm:prSet presAssocID="{4A3D6064-B18A-468D-BA7E-F9426B8A5FAF}" presName="childText" presStyleLbl="conFgAcc1" presStyleIdx="0" presStyleCnt="2">
        <dgm:presLayoutVars>
          <dgm:bulletEnabled val="1"/>
        </dgm:presLayoutVars>
      </dgm:prSet>
      <dgm:spPr/>
    </dgm:pt>
    <dgm:pt modelId="{41016FB6-AAD3-45EA-ACDD-BA515370B0FC}" type="pres">
      <dgm:prSet presAssocID="{87AF4C17-3B96-4E2A-AFE0-76C7CDE46627}" presName="spaceBetweenRectangles" presStyleCnt="0"/>
      <dgm:spPr/>
    </dgm:pt>
    <dgm:pt modelId="{C5149BE9-BEDE-47F3-B6CA-D3F2A4A35557}" type="pres">
      <dgm:prSet presAssocID="{7A0097E8-116F-458A-A28F-76880DF4F317}" presName="parentLin" presStyleCnt="0"/>
      <dgm:spPr/>
    </dgm:pt>
    <dgm:pt modelId="{6231123F-886B-4212-9498-DCDA4D337CB4}" type="pres">
      <dgm:prSet presAssocID="{7A0097E8-116F-458A-A28F-76880DF4F317}" presName="parentLeftMargin" presStyleLbl="node1" presStyleIdx="0" presStyleCnt="2"/>
      <dgm:spPr/>
    </dgm:pt>
    <dgm:pt modelId="{C2DC5737-F1F4-4EC0-9E52-72F67AF535CF}" type="pres">
      <dgm:prSet presAssocID="{7A0097E8-116F-458A-A28F-76880DF4F317}" presName="parentText" presStyleLbl="node1" presStyleIdx="1" presStyleCnt="2">
        <dgm:presLayoutVars>
          <dgm:chMax val="0"/>
          <dgm:bulletEnabled val="1"/>
        </dgm:presLayoutVars>
      </dgm:prSet>
      <dgm:spPr/>
    </dgm:pt>
    <dgm:pt modelId="{E0F3BB5A-E234-4D05-A744-542F7E6DB7B2}" type="pres">
      <dgm:prSet presAssocID="{7A0097E8-116F-458A-A28F-76880DF4F317}" presName="negativeSpace" presStyleCnt="0"/>
      <dgm:spPr/>
    </dgm:pt>
    <dgm:pt modelId="{4F8CDC41-F160-4033-96C3-A562DC77F035}" type="pres">
      <dgm:prSet presAssocID="{7A0097E8-116F-458A-A28F-76880DF4F317}" presName="childText" presStyleLbl="conFgAcc1" presStyleIdx="1" presStyleCnt="2">
        <dgm:presLayoutVars>
          <dgm:bulletEnabled val="1"/>
        </dgm:presLayoutVars>
      </dgm:prSet>
      <dgm:spPr/>
    </dgm:pt>
  </dgm:ptLst>
  <dgm:cxnLst>
    <dgm:cxn modelId="{C3463B1D-FDCB-4A41-A53B-5B32A1560E35}" srcId="{7A0097E8-116F-458A-A28F-76880DF4F317}" destId="{54E4D294-38EF-447B-B953-8C202F5E54E8}" srcOrd="0" destOrd="0" parTransId="{F126AC0B-E75A-4216-9E9F-758C7B3FF1D0}" sibTransId="{C7C358AD-31EE-45EA-9D0B-20B8390B3BED}"/>
    <dgm:cxn modelId="{C08A5826-7755-4A5C-AE78-6EC6C840A087}" type="presOf" srcId="{7A0097E8-116F-458A-A28F-76880DF4F317}" destId="{C2DC5737-F1F4-4EC0-9E52-72F67AF535CF}" srcOrd="1" destOrd="0" presId="urn:microsoft.com/office/officeart/2005/8/layout/list1"/>
    <dgm:cxn modelId="{36069926-E39E-45C1-AE44-14213933DACD}" type="presOf" srcId="{CD7C8EA3-4E4F-48BE-A465-BBCF368366F9}" destId="{67F08D99-163E-4D02-ABAB-4AD3E786D3BA}" srcOrd="0" destOrd="0" presId="urn:microsoft.com/office/officeart/2005/8/layout/list1"/>
    <dgm:cxn modelId="{FBB64731-4E81-4DCC-8849-A1119935F9AE}" type="presOf" srcId="{4A3D6064-B18A-468D-BA7E-F9426B8A5FAF}" destId="{1F99D3AC-859A-4F71-BBE3-1FAA7EE96B9A}" srcOrd="1" destOrd="0" presId="urn:microsoft.com/office/officeart/2005/8/layout/list1"/>
    <dgm:cxn modelId="{EE0FA35C-C3CC-467E-B899-259A6E092503}" srcId="{4A3D6064-B18A-468D-BA7E-F9426B8A5FAF}" destId="{1BC468BA-951D-4679-A799-95065FE83A19}" srcOrd="0" destOrd="0" parTransId="{C29D6CDF-C92B-43E9-B92C-356B2BE645CC}" sibTransId="{59C42628-5890-4A12-8736-D4A9381A3F75}"/>
    <dgm:cxn modelId="{015BD95C-B3FC-4C17-BF62-A3DF67345299}" type="presOf" srcId="{1BC468BA-951D-4679-A799-95065FE83A19}" destId="{FD60C74C-0216-429C-A932-A08F1FB50E7C}" srcOrd="0" destOrd="0" presId="urn:microsoft.com/office/officeart/2005/8/layout/list1"/>
    <dgm:cxn modelId="{83D5C343-1D7B-49D7-8922-D52499B20010}" srcId="{4A3D6064-B18A-468D-BA7E-F9426B8A5FAF}" destId="{2FD82694-8EED-43DC-815B-6203FDBB843B}" srcOrd="2" destOrd="0" parTransId="{3431AA31-EC67-42AC-A115-437A1630113F}" sibTransId="{CD18E94D-FAE5-49F8-846A-00A684355CDF}"/>
    <dgm:cxn modelId="{2184AC47-EDDD-47DD-98C4-5CEC9C6D82C1}" srcId="{4A3D6064-B18A-468D-BA7E-F9426B8A5FAF}" destId="{B20269A6-CC86-4CE3-A9C6-6F051834404F}" srcOrd="1" destOrd="0" parTransId="{30DD4C5C-80A3-434C-8602-6D7B1B5DA5B7}" sibTransId="{38812EEC-B02C-48A3-A120-72752B74B58C}"/>
    <dgm:cxn modelId="{BA270850-C115-451F-823D-510BF99A6300}" type="presOf" srcId="{B20269A6-CC86-4CE3-A9C6-6F051834404F}" destId="{FD60C74C-0216-429C-A932-A08F1FB50E7C}" srcOrd="0" destOrd="1" presId="urn:microsoft.com/office/officeart/2005/8/layout/list1"/>
    <dgm:cxn modelId="{B9F65B71-AEB5-436C-9A53-98F3E543D111}" type="presOf" srcId="{4217DBF7-D636-447F-996A-395E9AD32D7B}" destId="{FD60C74C-0216-429C-A932-A08F1FB50E7C}" srcOrd="0" destOrd="3" presId="urn:microsoft.com/office/officeart/2005/8/layout/list1"/>
    <dgm:cxn modelId="{464F9E72-6A8B-4DE7-9AF5-77F40157162A}" type="presOf" srcId="{54E4D294-38EF-447B-B953-8C202F5E54E8}" destId="{4F8CDC41-F160-4033-96C3-A562DC77F035}" srcOrd="0" destOrd="0" presId="urn:microsoft.com/office/officeart/2005/8/layout/list1"/>
    <dgm:cxn modelId="{96923954-B324-4ED6-9E62-AB3FD4235E6A}" srcId="{4A3D6064-B18A-468D-BA7E-F9426B8A5FAF}" destId="{4217DBF7-D636-447F-996A-395E9AD32D7B}" srcOrd="3" destOrd="0" parTransId="{0C9EBFCE-60F5-4543-856E-45CDC651B98D}" sibTransId="{78BB24DC-184F-413D-A6B8-0BEEA3E8D722}"/>
    <dgm:cxn modelId="{30C36F75-4FF6-44A0-AD02-FCF913949FE7}" srcId="{CD7C8EA3-4E4F-48BE-A465-BBCF368366F9}" destId="{4A3D6064-B18A-468D-BA7E-F9426B8A5FAF}" srcOrd="0" destOrd="0" parTransId="{DAE5A1DF-80CE-4C65-BCCE-577C2AB0808F}" sibTransId="{87AF4C17-3B96-4E2A-AFE0-76C7CDE46627}"/>
    <dgm:cxn modelId="{D8D0BC85-C878-4369-BB39-FDBD3C9155E8}" srcId="{4A3D6064-B18A-468D-BA7E-F9426B8A5FAF}" destId="{38841E9F-EAEB-4132-AB20-5EDA77DEB306}" srcOrd="4" destOrd="0" parTransId="{4486814D-F1E6-4DA6-A707-D4641338FF63}" sibTransId="{92AD987D-8891-4565-A4E3-33E5E96CEC71}"/>
    <dgm:cxn modelId="{E2163F95-4B9F-40AA-95EC-5C3E9988C33F}" type="presOf" srcId="{7A0097E8-116F-458A-A28F-76880DF4F317}" destId="{6231123F-886B-4212-9498-DCDA4D337CB4}" srcOrd="0" destOrd="0" presId="urn:microsoft.com/office/officeart/2005/8/layout/list1"/>
    <dgm:cxn modelId="{0E0582A2-3522-4333-A446-42BC6F6297F1}" type="presOf" srcId="{38841E9F-EAEB-4132-AB20-5EDA77DEB306}" destId="{FD60C74C-0216-429C-A932-A08F1FB50E7C}" srcOrd="0" destOrd="4" presId="urn:microsoft.com/office/officeart/2005/8/layout/list1"/>
    <dgm:cxn modelId="{2BDA95E9-0C48-49B8-930E-FB734684EB5B}" type="presOf" srcId="{2FD82694-8EED-43DC-815B-6203FDBB843B}" destId="{FD60C74C-0216-429C-A932-A08F1FB50E7C}" srcOrd="0" destOrd="2" presId="urn:microsoft.com/office/officeart/2005/8/layout/list1"/>
    <dgm:cxn modelId="{E5FFACF0-1E30-45F5-89E1-DCB6699F25F7}" srcId="{CD7C8EA3-4E4F-48BE-A465-BBCF368366F9}" destId="{7A0097E8-116F-458A-A28F-76880DF4F317}" srcOrd="1" destOrd="0" parTransId="{C590E8A2-EC0C-45BF-9AD2-9FE51C633AAC}" sibTransId="{7CA9D240-5D96-41DB-A7E8-45EED8E75D31}"/>
    <dgm:cxn modelId="{E6F9DBF9-2CA8-4F8C-979F-114753378211}" type="presOf" srcId="{4A3D6064-B18A-468D-BA7E-F9426B8A5FAF}" destId="{C3354379-FF81-43BD-9312-FEFD21A40199}" srcOrd="0" destOrd="0" presId="urn:microsoft.com/office/officeart/2005/8/layout/list1"/>
    <dgm:cxn modelId="{2C39C5D4-F074-4354-8668-4E99695E7824}" type="presParOf" srcId="{67F08D99-163E-4D02-ABAB-4AD3E786D3BA}" destId="{24B62F7F-95E2-4F13-B98D-43FA2DE6B5AA}" srcOrd="0" destOrd="0" presId="urn:microsoft.com/office/officeart/2005/8/layout/list1"/>
    <dgm:cxn modelId="{A39147D7-BD5E-4F5B-BC51-69E4018B57B4}" type="presParOf" srcId="{24B62F7F-95E2-4F13-B98D-43FA2DE6B5AA}" destId="{C3354379-FF81-43BD-9312-FEFD21A40199}" srcOrd="0" destOrd="0" presId="urn:microsoft.com/office/officeart/2005/8/layout/list1"/>
    <dgm:cxn modelId="{73006AFC-7106-4A22-9F1D-730BBB48389F}" type="presParOf" srcId="{24B62F7F-95E2-4F13-B98D-43FA2DE6B5AA}" destId="{1F99D3AC-859A-4F71-BBE3-1FAA7EE96B9A}" srcOrd="1" destOrd="0" presId="urn:microsoft.com/office/officeart/2005/8/layout/list1"/>
    <dgm:cxn modelId="{31B49807-3C0D-495E-B64C-E9E75ABA3D84}" type="presParOf" srcId="{67F08D99-163E-4D02-ABAB-4AD3E786D3BA}" destId="{5D0C2F1E-88FB-4837-910F-3E70A929233B}" srcOrd="1" destOrd="0" presId="urn:microsoft.com/office/officeart/2005/8/layout/list1"/>
    <dgm:cxn modelId="{8970B612-FD6F-4C23-A069-49B7BA1304C6}" type="presParOf" srcId="{67F08D99-163E-4D02-ABAB-4AD3E786D3BA}" destId="{FD60C74C-0216-429C-A932-A08F1FB50E7C}" srcOrd="2" destOrd="0" presId="urn:microsoft.com/office/officeart/2005/8/layout/list1"/>
    <dgm:cxn modelId="{A55F8E19-5E3A-40A0-9B17-64337668A600}" type="presParOf" srcId="{67F08D99-163E-4D02-ABAB-4AD3E786D3BA}" destId="{41016FB6-AAD3-45EA-ACDD-BA515370B0FC}" srcOrd="3" destOrd="0" presId="urn:microsoft.com/office/officeart/2005/8/layout/list1"/>
    <dgm:cxn modelId="{84FB65CA-609F-4AD8-AB60-7E4E6099FAAF}" type="presParOf" srcId="{67F08D99-163E-4D02-ABAB-4AD3E786D3BA}" destId="{C5149BE9-BEDE-47F3-B6CA-D3F2A4A35557}" srcOrd="4" destOrd="0" presId="urn:microsoft.com/office/officeart/2005/8/layout/list1"/>
    <dgm:cxn modelId="{4296BFE3-651B-45CD-AAC1-1303D690D31D}" type="presParOf" srcId="{C5149BE9-BEDE-47F3-B6CA-D3F2A4A35557}" destId="{6231123F-886B-4212-9498-DCDA4D337CB4}" srcOrd="0" destOrd="0" presId="urn:microsoft.com/office/officeart/2005/8/layout/list1"/>
    <dgm:cxn modelId="{B31956AD-4CEE-44E6-9D9A-38E70B50E33C}" type="presParOf" srcId="{C5149BE9-BEDE-47F3-B6CA-D3F2A4A35557}" destId="{C2DC5737-F1F4-4EC0-9E52-72F67AF535CF}" srcOrd="1" destOrd="0" presId="urn:microsoft.com/office/officeart/2005/8/layout/list1"/>
    <dgm:cxn modelId="{969244E9-4379-437F-9B72-A28D6E648DD4}" type="presParOf" srcId="{67F08D99-163E-4D02-ABAB-4AD3E786D3BA}" destId="{E0F3BB5A-E234-4D05-A744-542F7E6DB7B2}" srcOrd="5" destOrd="0" presId="urn:microsoft.com/office/officeart/2005/8/layout/list1"/>
    <dgm:cxn modelId="{7BA0A538-9B16-4DF9-B620-D218167CF23C}" type="presParOf" srcId="{67F08D99-163E-4D02-ABAB-4AD3E786D3BA}" destId="{4F8CDC41-F160-4033-96C3-A562DC77F03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030C5A4-7F4E-4645-82C3-F73BB2CBCA22}"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BA555951-CB9C-404B-91DA-043579E9BDED}">
      <dgm:prSet/>
      <dgm:spPr/>
      <dgm:t>
        <a:bodyPr/>
        <a:lstStyle/>
        <a:p>
          <a:r>
            <a:rPr lang="es-PE" b="0" i="0" baseline="0">
              <a:solidFill>
                <a:schemeClr val="bg1"/>
              </a:solidFill>
            </a:rPr>
            <a:t>Cuotas de ventas</a:t>
          </a:r>
          <a:endParaRPr lang="en-US">
            <a:solidFill>
              <a:schemeClr val="bg1"/>
            </a:solidFill>
          </a:endParaRPr>
        </a:p>
      </dgm:t>
    </dgm:pt>
    <dgm:pt modelId="{6777CFDF-4244-4754-8E93-0D4A084B1AAB}" type="parTrans" cxnId="{F8489B29-685D-4075-8B01-166787351F5E}">
      <dgm:prSet/>
      <dgm:spPr/>
      <dgm:t>
        <a:bodyPr/>
        <a:lstStyle/>
        <a:p>
          <a:endParaRPr lang="en-US">
            <a:solidFill>
              <a:schemeClr val="bg1"/>
            </a:solidFill>
          </a:endParaRPr>
        </a:p>
      </dgm:t>
    </dgm:pt>
    <dgm:pt modelId="{F5F8F6F7-5C81-4E4A-8E9F-7936D99812F5}" type="sibTrans" cxnId="{F8489B29-685D-4075-8B01-166787351F5E}">
      <dgm:prSet phldrT="01" phldr="0"/>
      <dgm:spPr/>
      <dgm:t>
        <a:bodyPr/>
        <a:lstStyle/>
        <a:p>
          <a:r>
            <a:rPr lang="en-US">
              <a:solidFill>
                <a:schemeClr val="bg1"/>
              </a:solidFill>
            </a:rPr>
            <a:t>01</a:t>
          </a:r>
        </a:p>
      </dgm:t>
    </dgm:pt>
    <dgm:pt modelId="{0DEB06ED-AD5E-49B1-9D7D-937DF12BBFB7}">
      <dgm:prSet/>
      <dgm:spPr/>
      <dgm:t>
        <a:bodyPr/>
        <a:lstStyle/>
        <a:p>
          <a:r>
            <a:rPr lang="es-PE">
              <a:solidFill>
                <a:schemeClr val="bg1"/>
              </a:solidFill>
            </a:rPr>
            <a:t>N</a:t>
          </a:r>
          <a:r>
            <a:rPr lang="es-PE" b="0" i="0" baseline="0">
              <a:solidFill>
                <a:schemeClr val="bg1"/>
              </a:solidFill>
            </a:rPr>
            <a:t>iveles promedio de inventario</a:t>
          </a:r>
          <a:endParaRPr lang="en-US">
            <a:solidFill>
              <a:schemeClr val="bg1"/>
            </a:solidFill>
          </a:endParaRPr>
        </a:p>
      </dgm:t>
    </dgm:pt>
    <dgm:pt modelId="{A6B147C1-5173-4AE7-8CB6-13E6DF0F7CCD}" type="parTrans" cxnId="{35B280B0-8D5A-4974-B350-FAA38E738885}">
      <dgm:prSet/>
      <dgm:spPr/>
      <dgm:t>
        <a:bodyPr/>
        <a:lstStyle/>
        <a:p>
          <a:endParaRPr lang="en-US">
            <a:solidFill>
              <a:schemeClr val="bg1"/>
            </a:solidFill>
          </a:endParaRPr>
        </a:p>
      </dgm:t>
    </dgm:pt>
    <dgm:pt modelId="{B24856C0-CD6B-47CC-B272-D07DFEB364F0}" type="sibTrans" cxnId="{35B280B0-8D5A-4974-B350-FAA38E738885}">
      <dgm:prSet phldrT="02" phldr="0"/>
      <dgm:spPr/>
      <dgm:t>
        <a:bodyPr/>
        <a:lstStyle/>
        <a:p>
          <a:r>
            <a:rPr lang="en-US">
              <a:solidFill>
                <a:schemeClr val="bg1"/>
              </a:solidFill>
            </a:rPr>
            <a:t>02</a:t>
          </a:r>
        </a:p>
      </dgm:t>
    </dgm:pt>
    <dgm:pt modelId="{A10DFCED-D11B-4E2B-8913-37C96BB73E47}">
      <dgm:prSet/>
      <dgm:spPr/>
      <dgm:t>
        <a:bodyPr/>
        <a:lstStyle/>
        <a:p>
          <a:r>
            <a:rPr lang="es-PE">
              <a:solidFill>
                <a:schemeClr val="bg1"/>
              </a:solidFill>
            </a:rPr>
            <a:t>T</a:t>
          </a:r>
          <a:r>
            <a:rPr lang="es-PE" b="0" i="0" baseline="0">
              <a:solidFill>
                <a:schemeClr val="bg1"/>
              </a:solidFill>
            </a:rPr>
            <a:t>iempo de entrega al cliente</a:t>
          </a:r>
          <a:endParaRPr lang="en-US">
            <a:solidFill>
              <a:schemeClr val="bg1"/>
            </a:solidFill>
          </a:endParaRPr>
        </a:p>
      </dgm:t>
    </dgm:pt>
    <dgm:pt modelId="{A60460E6-C0DC-4D88-94D7-D92CB7E263F6}" type="parTrans" cxnId="{C923FDF9-A735-4C18-A44F-BBE1AA0A8431}">
      <dgm:prSet/>
      <dgm:spPr/>
      <dgm:t>
        <a:bodyPr/>
        <a:lstStyle/>
        <a:p>
          <a:endParaRPr lang="en-US">
            <a:solidFill>
              <a:schemeClr val="bg1"/>
            </a:solidFill>
          </a:endParaRPr>
        </a:p>
      </dgm:t>
    </dgm:pt>
    <dgm:pt modelId="{FC23BDF3-E36D-4873-B053-D3129B2D8C35}" type="sibTrans" cxnId="{C923FDF9-A735-4C18-A44F-BBE1AA0A8431}">
      <dgm:prSet phldrT="03" phldr="0"/>
      <dgm:spPr/>
      <dgm:t>
        <a:bodyPr/>
        <a:lstStyle/>
        <a:p>
          <a:r>
            <a:rPr lang="en-US">
              <a:solidFill>
                <a:schemeClr val="bg1"/>
              </a:solidFill>
            </a:rPr>
            <a:t>03</a:t>
          </a:r>
        </a:p>
      </dgm:t>
    </dgm:pt>
    <dgm:pt modelId="{59F26F89-502E-4B27-83F2-5720D6ADA728}">
      <dgm:prSet/>
      <dgm:spPr/>
      <dgm:t>
        <a:bodyPr/>
        <a:lstStyle/>
        <a:p>
          <a:r>
            <a:rPr lang="es-PE">
              <a:solidFill>
                <a:schemeClr val="bg1"/>
              </a:solidFill>
            </a:rPr>
            <a:t>T</a:t>
          </a:r>
          <a:r>
            <a:rPr lang="es-PE" b="0" i="0" baseline="0">
              <a:solidFill>
                <a:schemeClr val="bg1"/>
              </a:solidFill>
            </a:rPr>
            <a:t>ratamiento de bienes dañados y perdidos</a:t>
          </a:r>
          <a:endParaRPr lang="en-US">
            <a:solidFill>
              <a:schemeClr val="bg1"/>
            </a:solidFill>
          </a:endParaRPr>
        </a:p>
      </dgm:t>
    </dgm:pt>
    <dgm:pt modelId="{29B93C93-8DD5-433A-A41B-C85102711E17}" type="parTrans" cxnId="{1797D06F-6075-4B18-9AD7-59AA26893028}">
      <dgm:prSet/>
      <dgm:spPr/>
      <dgm:t>
        <a:bodyPr/>
        <a:lstStyle/>
        <a:p>
          <a:endParaRPr lang="en-US">
            <a:solidFill>
              <a:schemeClr val="bg1"/>
            </a:solidFill>
          </a:endParaRPr>
        </a:p>
      </dgm:t>
    </dgm:pt>
    <dgm:pt modelId="{4ACDF149-170D-4E12-9D7D-D7D277806F28}" type="sibTrans" cxnId="{1797D06F-6075-4B18-9AD7-59AA26893028}">
      <dgm:prSet phldrT="04" phldr="0"/>
      <dgm:spPr/>
      <dgm:t>
        <a:bodyPr/>
        <a:lstStyle/>
        <a:p>
          <a:r>
            <a:rPr lang="en-US">
              <a:solidFill>
                <a:schemeClr val="bg1"/>
              </a:solidFill>
            </a:rPr>
            <a:t>04</a:t>
          </a:r>
        </a:p>
      </dgm:t>
    </dgm:pt>
    <dgm:pt modelId="{F962F55C-4EE9-4995-A62E-F9758175B1E1}">
      <dgm:prSet/>
      <dgm:spPr/>
      <dgm:t>
        <a:bodyPr/>
        <a:lstStyle/>
        <a:p>
          <a:r>
            <a:rPr lang="es-PE">
              <a:solidFill>
                <a:schemeClr val="bg1"/>
              </a:solidFill>
            </a:rPr>
            <a:t>C</a:t>
          </a:r>
          <a:r>
            <a:rPr lang="es-PE" b="0" i="0" baseline="0">
              <a:solidFill>
                <a:schemeClr val="bg1"/>
              </a:solidFill>
            </a:rPr>
            <a:t>ooperación en la promoción de la empresa</a:t>
          </a:r>
          <a:endParaRPr lang="en-US">
            <a:solidFill>
              <a:schemeClr val="bg1"/>
            </a:solidFill>
          </a:endParaRPr>
        </a:p>
      </dgm:t>
    </dgm:pt>
    <dgm:pt modelId="{D78409BC-CACC-45AF-AC08-B7AE8398AF14}" type="parTrans" cxnId="{7C3BB12B-485B-4D93-8194-91C7BBAD7F0A}">
      <dgm:prSet/>
      <dgm:spPr/>
      <dgm:t>
        <a:bodyPr/>
        <a:lstStyle/>
        <a:p>
          <a:endParaRPr lang="en-US">
            <a:solidFill>
              <a:schemeClr val="bg1"/>
            </a:solidFill>
          </a:endParaRPr>
        </a:p>
      </dgm:t>
    </dgm:pt>
    <dgm:pt modelId="{2BFD3321-B794-4277-8B17-7A280855D44E}" type="sibTrans" cxnId="{7C3BB12B-485B-4D93-8194-91C7BBAD7F0A}">
      <dgm:prSet phldrT="05" phldr="0"/>
      <dgm:spPr/>
      <dgm:t>
        <a:bodyPr/>
        <a:lstStyle/>
        <a:p>
          <a:r>
            <a:rPr lang="en-US">
              <a:solidFill>
                <a:schemeClr val="bg1"/>
              </a:solidFill>
            </a:rPr>
            <a:t>05</a:t>
          </a:r>
        </a:p>
      </dgm:t>
    </dgm:pt>
    <dgm:pt modelId="{AD9D437D-F76F-42E3-B3C4-12AF144E30B4}">
      <dgm:prSet/>
      <dgm:spPr/>
      <dgm:t>
        <a:bodyPr/>
        <a:lstStyle/>
        <a:p>
          <a:r>
            <a:rPr lang="es-PE">
              <a:solidFill>
                <a:schemeClr val="bg1"/>
              </a:solidFill>
            </a:rPr>
            <a:t>P</a:t>
          </a:r>
          <a:r>
            <a:rPr lang="es-PE" b="0" i="0" baseline="0">
              <a:solidFill>
                <a:schemeClr val="bg1"/>
              </a:solidFill>
            </a:rPr>
            <a:t>rogramas de capacitación y servicios al cliente.</a:t>
          </a:r>
          <a:endParaRPr lang="en-US">
            <a:solidFill>
              <a:schemeClr val="bg1"/>
            </a:solidFill>
          </a:endParaRPr>
        </a:p>
      </dgm:t>
    </dgm:pt>
    <dgm:pt modelId="{DA69E727-92AE-4A91-B1F3-C4EFDBD1BC66}" type="parTrans" cxnId="{E89B171C-4596-42AB-A9E1-E0B34F9775C2}">
      <dgm:prSet/>
      <dgm:spPr/>
      <dgm:t>
        <a:bodyPr/>
        <a:lstStyle/>
        <a:p>
          <a:endParaRPr lang="en-US">
            <a:solidFill>
              <a:schemeClr val="bg1"/>
            </a:solidFill>
          </a:endParaRPr>
        </a:p>
      </dgm:t>
    </dgm:pt>
    <dgm:pt modelId="{910DC44B-6413-4FFA-A165-7FA532B5E8EA}" type="sibTrans" cxnId="{E89B171C-4596-42AB-A9E1-E0B34F9775C2}">
      <dgm:prSet phldrT="06" phldr="0"/>
      <dgm:spPr/>
      <dgm:t>
        <a:bodyPr/>
        <a:lstStyle/>
        <a:p>
          <a:r>
            <a:rPr lang="en-US">
              <a:solidFill>
                <a:schemeClr val="bg1"/>
              </a:solidFill>
            </a:rPr>
            <a:t>06</a:t>
          </a:r>
        </a:p>
      </dgm:t>
    </dgm:pt>
    <dgm:pt modelId="{CFD6BA59-0941-4223-8A74-971BC90367E0}" type="pres">
      <dgm:prSet presAssocID="{2030C5A4-7F4E-4645-82C3-F73BB2CBCA22}" presName="Name0" presStyleCnt="0">
        <dgm:presLayoutVars>
          <dgm:animLvl val="lvl"/>
          <dgm:resizeHandles val="exact"/>
        </dgm:presLayoutVars>
      </dgm:prSet>
      <dgm:spPr/>
    </dgm:pt>
    <dgm:pt modelId="{14718D79-9A5B-4E6E-8690-E398E7041687}" type="pres">
      <dgm:prSet presAssocID="{BA555951-CB9C-404B-91DA-043579E9BDED}" presName="compositeNode" presStyleCnt="0">
        <dgm:presLayoutVars>
          <dgm:bulletEnabled val="1"/>
        </dgm:presLayoutVars>
      </dgm:prSet>
      <dgm:spPr/>
    </dgm:pt>
    <dgm:pt modelId="{52757C12-C468-4645-8D6A-90FCFEC644C6}" type="pres">
      <dgm:prSet presAssocID="{BA555951-CB9C-404B-91DA-043579E9BDED}" presName="bgRect" presStyleLbl="alignNode1" presStyleIdx="0" presStyleCnt="6"/>
      <dgm:spPr/>
    </dgm:pt>
    <dgm:pt modelId="{6302DCF1-39D2-40E4-8127-06CE77E51568}" type="pres">
      <dgm:prSet presAssocID="{F5F8F6F7-5C81-4E4A-8E9F-7936D99812F5}" presName="sibTransNodeRect" presStyleLbl="alignNode1" presStyleIdx="0" presStyleCnt="6">
        <dgm:presLayoutVars>
          <dgm:chMax val="0"/>
          <dgm:bulletEnabled val="1"/>
        </dgm:presLayoutVars>
      </dgm:prSet>
      <dgm:spPr/>
    </dgm:pt>
    <dgm:pt modelId="{8D209A4D-348B-4AE6-865F-21BFF41F9AE3}" type="pres">
      <dgm:prSet presAssocID="{BA555951-CB9C-404B-91DA-043579E9BDED}" presName="nodeRect" presStyleLbl="alignNode1" presStyleIdx="0" presStyleCnt="6">
        <dgm:presLayoutVars>
          <dgm:bulletEnabled val="1"/>
        </dgm:presLayoutVars>
      </dgm:prSet>
      <dgm:spPr/>
    </dgm:pt>
    <dgm:pt modelId="{B9AF2B78-9A2B-4E91-B08F-82E2D7624D4F}" type="pres">
      <dgm:prSet presAssocID="{F5F8F6F7-5C81-4E4A-8E9F-7936D99812F5}" presName="sibTrans" presStyleCnt="0"/>
      <dgm:spPr/>
    </dgm:pt>
    <dgm:pt modelId="{7151CF06-99B6-462F-8711-FD919CF33BF6}" type="pres">
      <dgm:prSet presAssocID="{0DEB06ED-AD5E-49B1-9D7D-937DF12BBFB7}" presName="compositeNode" presStyleCnt="0">
        <dgm:presLayoutVars>
          <dgm:bulletEnabled val="1"/>
        </dgm:presLayoutVars>
      </dgm:prSet>
      <dgm:spPr/>
    </dgm:pt>
    <dgm:pt modelId="{E1EEE607-752D-43D1-8F9E-0920C3F38057}" type="pres">
      <dgm:prSet presAssocID="{0DEB06ED-AD5E-49B1-9D7D-937DF12BBFB7}" presName="bgRect" presStyleLbl="alignNode1" presStyleIdx="1" presStyleCnt="6"/>
      <dgm:spPr/>
    </dgm:pt>
    <dgm:pt modelId="{6A301246-E6C7-404D-BCB2-374F44721DB6}" type="pres">
      <dgm:prSet presAssocID="{B24856C0-CD6B-47CC-B272-D07DFEB364F0}" presName="sibTransNodeRect" presStyleLbl="alignNode1" presStyleIdx="1" presStyleCnt="6">
        <dgm:presLayoutVars>
          <dgm:chMax val="0"/>
          <dgm:bulletEnabled val="1"/>
        </dgm:presLayoutVars>
      </dgm:prSet>
      <dgm:spPr/>
    </dgm:pt>
    <dgm:pt modelId="{B89BD6DC-AEDC-449A-8137-6FB6C7785E0C}" type="pres">
      <dgm:prSet presAssocID="{0DEB06ED-AD5E-49B1-9D7D-937DF12BBFB7}" presName="nodeRect" presStyleLbl="alignNode1" presStyleIdx="1" presStyleCnt="6">
        <dgm:presLayoutVars>
          <dgm:bulletEnabled val="1"/>
        </dgm:presLayoutVars>
      </dgm:prSet>
      <dgm:spPr/>
    </dgm:pt>
    <dgm:pt modelId="{A55D9918-5608-487D-8D75-9E3BC1FDD649}" type="pres">
      <dgm:prSet presAssocID="{B24856C0-CD6B-47CC-B272-D07DFEB364F0}" presName="sibTrans" presStyleCnt="0"/>
      <dgm:spPr/>
    </dgm:pt>
    <dgm:pt modelId="{60812697-9A2F-461E-9EAD-24345D1AA12A}" type="pres">
      <dgm:prSet presAssocID="{A10DFCED-D11B-4E2B-8913-37C96BB73E47}" presName="compositeNode" presStyleCnt="0">
        <dgm:presLayoutVars>
          <dgm:bulletEnabled val="1"/>
        </dgm:presLayoutVars>
      </dgm:prSet>
      <dgm:spPr/>
    </dgm:pt>
    <dgm:pt modelId="{786B93B5-F39A-44A0-9D90-2CF4F3FEE6AF}" type="pres">
      <dgm:prSet presAssocID="{A10DFCED-D11B-4E2B-8913-37C96BB73E47}" presName="bgRect" presStyleLbl="alignNode1" presStyleIdx="2" presStyleCnt="6"/>
      <dgm:spPr/>
    </dgm:pt>
    <dgm:pt modelId="{7DB792E6-98B7-484F-86AC-62105A009D22}" type="pres">
      <dgm:prSet presAssocID="{FC23BDF3-E36D-4873-B053-D3129B2D8C35}" presName="sibTransNodeRect" presStyleLbl="alignNode1" presStyleIdx="2" presStyleCnt="6">
        <dgm:presLayoutVars>
          <dgm:chMax val="0"/>
          <dgm:bulletEnabled val="1"/>
        </dgm:presLayoutVars>
      </dgm:prSet>
      <dgm:spPr/>
    </dgm:pt>
    <dgm:pt modelId="{3C4137D1-8C15-4C84-8B94-97E8EBF55573}" type="pres">
      <dgm:prSet presAssocID="{A10DFCED-D11B-4E2B-8913-37C96BB73E47}" presName="nodeRect" presStyleLbl="alignNode1" presStyleIdx="2" presStyleCnt="6">
        <dgm:presLayoutVars>
          <dgm:bulletEnabled val="1"/>
        </dgm:presLayoutVars>
      </dgm:prSet>
      <dgm:spPr/>
    </dgm:pt>
    <dgm:pt modelId="{0BC4DEBD-C4FB-4BA1-AABC-4453858F7AE2}" type="pres">
      <dgm:prSet presAssocID="{FC23BDF3-E36D-4873-B053-D3129B2D8C35}" presName="sibTrans" presStyleCnt="0"/>
      <dgm:spPr/>
    </dgm:pt>
    <dgm:pt modelId="{A8C45CBC-F56F-4231-A433-CE3A004B9F5B}" type="pres">
      <dgm:prSet presAssocID="{59F26F89-502E-4B27-83F2-5720D6ADA728}" presName="compositeNode" presStyleCnt="0">
        <dgm:presLayoutVars>
          <dgm:bulletEnabled val="1"/>
        </dgm:presLayoutVars>
      </dgm:prSet>
      <dgm:spPr/>
    </dgm:pt>
    <dgm:pt modelId="{2AA71D15-F813-4BEC-815B-7186D7BFC6DB}" type="pres">
      <dgm:prSet presAssocID="{59F26F89-502E-4B27-83F2-5720D6ADA728}" presName="bgRect" presStyleLbl="alignNode1" presStyleIdx="3" presStyleCnt="6"/>
      <dgm:spPr/>
    </dgm:pt>
    <dgm:pt modelId="{D06CE799-6378-4D2B-8883-4A08F44B9C25}" type="pres">
      <dgm:prSet presAssocID="{4ACDF149-170D-4E12-9D7D-D7D277806F28}" presName="sibTransNodeRect" presStyleLbl="alignNode1" presStyleIdx="3" presStyleCnt="6">
        <dgm:presLayoutVars>
          <dgm:chMax val="0"/>
          <dgm:bulletEnabled val="1"/>
        </dgm:presLayoutVars>
      </dgm:prSet>
      <dgm:spPr/>
    </dgm:pt>
    <dgm:pt modelId="{CD1DBEC1-E65A-499C-A0BE-F15D373A30D0}" type="pres">
      <dgm:prSet presAssocID="{59F26F89-502E-4B27-83F2-5720D6ADA728}" presName="nodeRect" presStyleLbl="alignNode1" presStyleIdx="3" presStyleCnt="6">
        <dgm:presLayoutVars>
          <dgm:bulletEnabled val="1"/>
        </dgm:presLayoutVars>
      </dgm:prSet>
      <dgm:spPr/>
    </dgm:pt>
    <dgm:pt modelId="{6E6D4701-9917-45A2-80A3-9ECD9E2A5FCA}" type="pres">
      <dgm:prSet presAssocID="{4ACDF149-170D-4E12-9D7D-D7D277806F28}" presName="sibTrans" presStyleCnt="0"/>
      <dgm:spPr/>
    </dgm:pt>
    <dgm:pt modelId="{B5C7187F-A3CA-49ED-BDD2-079415CCC484}" type="pres">
      <dgm:prSet presAssocID="{F962F55C-4EE9-4995-A62E-F9758175B1E1}" presName="compositeNode" presStyleCnt="0">
        <dgm:presLayoutVars>
          <dgm:bulletEnabled val="1"/>
        </dgm:presLayoutVars>
      </dgm:prSet>
      <dgm:spPr/>
    </dgm:pt>
    <dgm:pt modelId="{AA3C156A-476F-4B3A-8318-4E5B924B7F42}" type="pres">
      <dgm:prSet presAssocID="{F962F55C-4EE9-4995-A62E-F9758175B1E1}" presName="bgRect" presStyleLbl="alignNode1" presStyleIdx="4" presStyleCnt="6"/>
      <dgm:spPr/>
    </dgm:pt>
    <dgm:pt modelId="{A5FFF7B8-F23D-448B-85B1-487E2F895057}" type="pres">
      <dgm:prSet presAssocID="{2BFD3321-B794-4277-8B17-7A280855D44E}" presName="sibTransNodeRect" presStyleLbl="alignNode1" presStyleIdx="4" presStyleCnt="6">
        <dgm:presLayoutVars>
          <dgm:chMax val="0"/>
          <dgm:bulletEnabled val="1"/>
        </dgm:presLayoutVars>
      </dgm:prSet>
      <dgm:spPr/>
    </dgm:pt>
    <dgm:pt modelId="{78050726-57E2-4F90-A1C5-EEBBAB878636}" type="pres">
      <dgm:prSet presAssocID="{F962F55C-4EE9-4995-A62E-F9758175B1E1}" presName="nodeRect" presStyleLbl="alignNode1" presStyleIdx="4" presStyleCnt="6">
        <dgm:presLayoutVars>
          <dgm:bulletEnabled val="1"/>
        </dgm:presLayoutVars>
      </dgm:prSet>
      <dgm:spPr/>
    </dgm:pt>
    <dgm:pt modelId="{84797D83-A159-47A2-A756-9E8532B0D52B}" type="pres">
      <dgm:prSet presAssocID="{2BFD3321-B794-4277-8B17-7A280855D44E}" presName="sibTrans" presStyleCnt="0"/>
      <dgm:spPr/>
    </dgm:pt>
    <dgm:pt modelId="{5A42DF6B-CAF2-4004-8999-024BB2A6ACBC}" type="pres">
      <dgm:prSet presAssocID="{AD9D437D-F76F-42E3-B3C4-12AF144E30B4}" presName="compositeNode" presStyleCnt="0">
        <dgm:presLayoutVars>
          <dgm:bulletEnabled val="1"/>
        </dgm:presLayoutVars>
      </dgm:prSet>
      <dgm:spPr/>
    </dgm:pt>
    <dgm:pt modelId="{E38BFF2F-99F3-42D5-8B16-2DB69595F942}" type="pres">
      <dgm:prSet presAssocID="{AD9D437D-F76F-42E3-B3C4-12AF144E30B4}" presName="bgRect" presStyleLbl="alignNode1" presStyleIdx="5" presStyleCnt="6"/>
      <dgm:spPr/>
    </dgm:pt>
    <dgm:pt modelId="{B5531356-472F-48F2-87EB-129D2E706F6B}" type="pres">
      <dgm:prSet presAssocID="{910DC44B-6413-4FFA-A165-7FA532B5E8EA}" presName="sibTransNodeRect" presStyleLbl="alignNode1" presStyleIdx="5" presStyleCnt="6">
        <dgm:presLayoutVars>
          <dgm:chMax val="0"/>
          <dgm:bulletEnabled val="1"/>
        </dgm:presLayoutVars>
      </dgm:prSet>
      <dgm:spPr/>
    </dgm:pt>
    <dgm:pt modelId="{4EFAE181-EC27-4EA5-B542-03FD079444E3}" type="pres">
      <dgm:prSet presAssocID="{AD9D437D-F76F-42E3-B3C4-12AF144E30B4}" presName="nodeRect" presStyleLbl="alignNode1" presStyleIdx="5" presStyleCnt="6">
        <dgm:presLayoutVars>
          <dgm:bulletEnabled val="1"/>
        </dgm:presLayoutVars>
      </dgm:prSet>
      <dgm:spPr/>
    </dgm:pt>
  </dgm:ptLst>
  <dgm:cxnLst>
    <dgm:cxn modelId="{1AC19811-D671-453A-BDAA-F47B572DD45A}" type="presOf" srcId="{4ACDF149-170D-4E12-9D7D-D7D277806F28}" destId="{D06CE799-6378-4D2B-8883-4A08F44B9C25}" srcOrd="0" destOrd="0" presId="urn:microsoft.com/office/officeart/2016/7/layout/LinearBlockProcessNumbered"/>
    <dgm:cxn modelId="{46EBA91A-D249-4BBC-84F9-2E1A0FBDEEDC}" type="presOf" srcId="{F962F55C-4EE9-4995-A62E-F9758175B1E1}" destId="{AA3C156A-476F-4B3A-8318-4E5B924B7F42}" srcOrd="0" destOrd="0" presId="urn:microsoft.com/office/officeart/2016/7/layout/LinearBlockProcessNumbered"/>
    <dgm:cxn modelId="{E89B171C-4596-42AB-A9E1-E0B34F9775C2}" srcId="{2030C5A4-7F4E-4645-82C3-F73BB2CBCA22}" destId="{AD9D437D-F76F-42E3-B3C4-12AF144E30B4}" srcOrd="5" destOrd="0" parTransId="{DA69E727-92AE-4A91-B1F3-C4EFDBD1BC66}" sibTransId="{910DC44B-6413-4FFA-A165-7FA532B5E8EA}"/>
    <dgm:cxn modelId="{F8489B29-685D-4075-8B01-166787351F5E}" srcId="{2030C5A4-7F4E-4645-82C3-F73BB2CBCA22}" destId="{BA555951-CB9C-404B-91DA-043579E9BDED}" srcOrd="0" destOrd="0" parTransId="{6777CFDF-4244-4754-8E93-0D4A084B1AAB}" sibTransId="{F5F8F6F7-5C81-4E4A-8E9F-7936D99812F5}"/>
    <dgm:cxn modelId="{7C3BB12B-485B-4D93-8194-91C7BBAD7F0A}" srcId="{2030C5A4-7F4E-4645-82C3-F73BB2CBCA22}" destId="{F962F55C-4EE9-4995-A62E-F9758175B1E1}" srcOrd="4" destOrd="0" parTransId="{D78409BC-CACC-45AF-AC08-B7AE8398AF14}" sibTransId="{2BFD3321-B794-4277-8B17-7A280855D44E}"/>
    <dgm:cxn modelId="{344A6A2D-A5BE-40AA-AF63-594D82018F47}" type="presOf" srcId="{59F26F89-502E-4B27-83F2-5720D6ADA728}" destId="{CD1DBEC1-E65A-499C-A0BE-F15D373A30D0}" srcOrd="1" destOrd="0" presId="urn:microsoft.com/office/officeart/2016/7/layout/LinearBlockProcessNumbered"/>
    <dgm:cxn modelId="{ACB8F064-6239-468E-8526-6A10F34476EB}" type="presOf" srcId="{F962F55C-4EE9-4995-A62E-F9758175B1E1}" destId="{78050726-57E2-4F90-A1C5-EEBBAB878636}" srcOrd="1" destOrd="0" presId="urn:microsoft.com/office/officeart/2016/7/layout/LinearBlockProcessNumbered"/>
    <dgm:cxn modelId="{1A8D5266-758B-4D92-964E-24A21D04D35A}" type="presOf" srcId="{AD9D437D-F76F-42E3-B3C4-12AF144E30B4}" destId="{E38BFF2F-99F3-42D5-8B16-2DB69595F942}" srcOrd="0" destOrd="0" presId="urn:microsoft.com/office/officeart/2016/7/layout/LinearBlockProcessNumbered"/>
    <dgm:cxn modelId="{6C71BB46-630C-424E-A96C-B9E569C9932F}" type="presOf" srcId="{59F26F89-502E-4B27-83F2-5720D6ADA728}" destId="{2AA71D15-F813-4BEC-815B-7186D7BFC6DB}" srcOrd="0" destOrd="0" presId="urn:microsoft.com/office/officeart/2016/7/layout/LinearBlockProcessNumbered"/>
    <dgm:cxn modelId="{1797D06F-6075-4B18-9AD7-59AA26893028}" srcId="{2030C5A4-7F4E-4645-82C3-F73BB2CBCA22}" destId="{59F26F89-502E-4B27-83F2-5720D6ADA728}" srcOrd="3" destOrd="0" parTransId="{29B93C93-8DD5-433A-A41B-C85102711E17}" sibTransId="{4ACDF149-170D-4E12-9D7D-D7D277806F28}"/>
    <dgm:cxn modelId="{DFC6D450-AF68-457D-AD13-231980A6A152}" type="presOf" srcId="{0DEB06ED-AD5E-49B1-9D7D-937DF12BBFB7}" destId="{B89BD6DC-AEDC-449A-8137-6FB6C7785E0C}" srcOrd="1" destOrd="0" presId="urn:microsoft.com/office/officeart/2016/7/layout/LinearBlockProcessNumbered"/>
    <dgm:cxn modelId="{1A47BC72-B2F5-47CD-BBF7-AE4DDA996D57}" type="presOf" srcId="{BA555951-CB9C-404B-91DA-043579E9BDED}" destId="{8D209A4D-348B-4AE6-865F-21BFF41F9AE3}" srcOrd="1" destOrd="0" presId="urn:microsoft.com/office/officeart/2016/7/layout/LinearBlockProcessNumbered"/>
    <dgm:cxn modelId="{BA4C3C87-53FB-4500-9ABD-D3F341E4C327}" type="presOf" srcId="{A10DFCED-D11B-4E2B-8913-37C96BB73E47}" destId="{786B93B5-F39A-44A0-9D90-2CF4F3FEE6AF}" srcOrd="0" destOrd="0" presId="urn:microsoft.com/office/officeart/2016/7/layout/LinearBlockProcessNumbered"/>
    <dgm:cxn modelId="{0C0FA18C-7D70-40E7-A8F8-8348064EFEFC}" type="presOf" srcId="{A10DFCED-D11B-4E2B-8913-37C96BB73E47}" destId="{3C4137D1-8C15-4C84-8B94-97E8EBF55573}" srcOrd="1" destOrd="0" presId="urn:microsoft.com/office/officeart/2016/7/layout/LinearBlockProcessNumbered"/>
    <dgm:cxn modelId="{737ECE8D-5E29-4409-B3F8-3BCA5EB782C7}" type="presOf" srcId="{FC23BDF3-E36D-4873-B053-D3129B2D8C35}" destId="{7DB792E6-98B7-484F-86AC-62105A009D22}" srcOrd="0" destOrd="0" presId="urn:microsoft.com/office/officeart/2016/7/layout/LinearBlockProcessNumbered"/>
    <dgm:cxn modelId="{86323D8F-D383-4F3A-8DC3-E43BF253C765}" type="presOf" srcId="{F5F8F6F7-5C81-4E4A-8E9F-7936D99812F5}" destId="{6302DCF1-39D2-40E4-8127-06CE77E51568}" srcOrd="0" destOrd="0" presId="urn:microsoft.com/office/officeart/2016/7/layout/LinearBlockProcessNumbered"/>
    <dgm:cxn modelId="{7BFDACA2-6447-42F9-B7EF-80425F5813BF}" type="presOf" srcId="{BA555951-CB9C-404B-91DA-043579E9BDED}" destId="{52757C12-C468-4645-8D6A-90FCFEC644C6}" srcOrd="0" destOrd="0" presId="urn:microsoft.com/office/officeart/2016/7/layout/LinearBlockProcessNumbered"/>
    <dgm:cxn modelId="{FA7E33AD-E9D1-4224-8A58-F4970AD1BD79}" type="presOf" srcId="{2BFD3321-B794-4277-8B17-7A280855D44E}" destId="{A5FFF7B8-F23D-448B-85B1-487E2F895057}" srcOrd="0" destOrd="0" presId="urn:microsoft.com/office/officeart/2016/7/layout/LinearBlockProcessNumbered"/>
    <dgm:cxn modelId="{35B280B0-8D5A-4974-B350-FAA38E738885}" srcId="{2030C5A4-7F4E-4645-82C3-F73BB2CBCA22}" destId="{0DEB06ED-AD5E-49B1-9D7D-937DF12BBFB7}" srcOrd="1" destOrd="0" parTransId="{A6B147C1-5173-4AE7-8CB6-13E6DF0F7CCD}" sibTransId="{B24856C0-CD6B-47CC-B272-D07DFEB364F0}"/>
    <dgm:cxn modelId="{DA7BA1D3-7E2B-42E6-9231-D41138E7AE28}" type="presOf" srcId="{0DEB06ED-AD5E-49B1-9D7D-937DF12BBFB7}" destId="{E1EEE607-752D-43D1-8F9E-0920C3F38057}" srcOrd="0" destOrd="0" presId="urn:microsoft.com/office/officeart/2016/7/layout/LinearBlockProcessNumbered"/>
    <dgm:cxn modelId="{D6CF68E4-CA2A-4C78-B8D7-BACF099837B7}" type="presOf" srcId="{B24856C0-CD6B-47CC-B272-D07DFEB364F0}" destId="{6A301246-E6C7-404D-BCB2-374F44721DB6}" srcOrd="0" destOrd="0" presId="urn:microsoft.com/office/officeart/2016/7/layout/LinearBlockProcessNumbered"/>
    <dgm:cxn modelId="{F52884E5-5664-409D-A881-90843A91B456}" type="presOf" srcId="{910DC44B-6413-4FFA-A165-7FA532B5E8EA}" destId="{B5531356-472F-48F2-87EB-129D2E706F6B}" srcOrd="0" destOrd="0" presId="urn:microsoft.com/office/officeart/2016/7/layout/LinearBlockProcessNumbered"/>
    <dgm:cxn modelId="{6E43DDEC-DFB4-4702-9622-94FB2C6507D5}" type="presOf" srcId="{2030C5A4-7F4E-4645-82C3-F73BB2CBCA22}" destId="{CFD6BA59-0941-4223-8A74-971BC90367E0}" srcOrd="0" destOrd="0" presId="urn:microsoft.com/office/officeart/2016/7/layout/LinearBlockProcessNumbered"/>
    <dgm:cxn modelId="{07C22AF5-12CD-4B72-95E1-1E3D31BC5C87}" type="presOf" srcId="{AD9D437D-F76F-42E3-B3C4-12AF144E30B4}" destId="{4EFAE181-EC27-4EA5-B542-03FD079444E3}" srcOrd="1" destOrd="0" presId="urn:microsoft.com/office/officeart/2016/7/layout/LinearBlockProcessNumbered"/>
    <dgm:cxn modelId="{C923FDF9-A735-4C18-A44F-BBE1AA0A8431}" srcId="{2030C5A4-7F4E-4645-82C3-F73BB2CBCA22}" destId="{A10DFCED-D11B-4E2B-8913-37C96BB73E47}" srcOrd="2" destOrd="0" parTransId="{A60460E6-C0DC-4D88-94D7-D92CB7E263F6}" sibTransId="{FC23BDF3-E36D-4873-B053-D3129B2D8C35}"/>
    <dgm:cxn modelId="{C06DB9F2-591B-409C-92A5-EC0C96E06EA6}" type="presParOf" srcId="{CFD6BA59-0941-4223-8A74-971BC90367E0}" destId="{14718D79-9A5B-4E6E-8690-E398E7041687}" srcOrd="0" destOrd="0" presId="urn:microsoft.com/office/officeart/2016/7/layout/LinearBlockProcessNumbered"/>
    <dgm:cxn modelId="{A76B68FE-AE85-4646-ABAF-36F6F622B6DA}" type="presParOf" srcId="{14718D79-9A5B-4E6E-8690-E398E7041687}" destId="{52757C12-C468-4645-8D6A-90FCFEC644C6}" srcOrd="0" destOrd="0" presId="urn:microsoft.com/office/officeart/2016/7/layout/LinearBlockProcessNumbered"/>
    <dgm:cxn modelId="{25921B8E-9B11-48B0-858B-C79A05271C30}" type="presParOf" srcId="{14718D79-9A5B-4E6E-8690-E398E7041687}" destId="{6302DCF1-39D2-40E4-8127-06CE77E51568}" srcOrd="1" destOrd="0" presId="urn:microsoft.com/office/officeart/2016/7/layout/LinearBlockProcessNumbered"/>
    <dgm:cxn modelId="{33A03CD6-2A92-45DC-A908-368B1334F86B}" type="presParOf" srcId="{14718D79-9A5B-4E6E-8690-E398E7041687}" destId="{8D209A4D-348B-4AE6-865F-21BFF41F9AE3}" srcOrd="2" destOrd="0" presId="urn:microsoft.com/office/officeart/2016/7/layout/LinearBlockProcessNumbered"/>
    <dgm:cxn modelId="{98C91AAB-5AC8-47F5-95E8-0E91681AAA77}" type="presParOf" srcId="{CFD6BA59-0941-4223-8A74-971BC90367E0}" destId="{B9AF2B78-9A2B-4E91-B08F-82E2D7624D4F}" srcOrd="1" destOrd="0" presId="urn:microsoft.com/office/officeart/2016/7/layout/LinearBlockProcessNumbered"/>
    <dgm:cxn modelId="{7F81CCD0-1CAD-4DC4-BAD7-36E21AB180F2}" type="presParOf" srcId="{CFD6BA59-0941-4223-8A74-971BC90367E0}" destId="{7151CF06-99B6-462F-8711-FD919CF33BF6}" srcOrd="2" destOrd="0" presId="urn:microsoft.com/office/officeart/2016/7/layout/LinearBlockProcessNumbered"/>
    <dgm:cxn modelId="{2EF1871F-9855-4CF0-ABEF-A0DE31C161F0}" type="presParOf" srcId="{7151CF06-99B6-462F-8711-FD919CF33BF6}" destId="{E1EEE607-752D-43D1-8F9E-0920C3F38057}" srcOrd="0" destOrd="0" presId="urn:microsoft.com/office/officeart/2016/7/layout/LinearBlockProcessNumbered"/>
    <dgm:cxn modelId="{EDBCE9AB-C276-47DF-B53B-EA520194778A}" type="presParOf" srcId="{7151CF06-99B6-462F-8711-FD919CF33BF6}" destId="{6A301246-E6C7-404D-BCB2-374F44721DB6}" srcOrd="1" destOrd="0" presId="urn:microsoft.com/office/officeart/2016/7/layout/LinearBlockProcessNumbered"/>
    <dgm:cxn modelId="{DF5B560B-EE98-4640-A980-E32658E51FD1}" type="presParOf" srcId="{7151CF06-99B6-462F-8711-FD919CF33BF6}" destId="{B89BD6DC-AEDC-449A-8137-6FB6C7785E0C}" srcOrd="2" destOrd="0" presId="urn:microsoft.com/office/officeart/2016/7/layout/LinearBlockProcessNumbered"/>
    <dgm:cxn modelId="{431EF149-0318-40FB-9608-981DE1470E21}" type="presParOf" srcId="{CFD6BA59-0941-4223-8A74-971BC90367E0}" destId="{A55D9918-5608-487D-8D75-9E3BC1FDD649}" srcOrd="3" destOrd="0" presId="urn:microsoft.com/office/officeart/2016/7/layout/LinearBlockProcessNumbered"/>
    <dgm:cxn modelId="{02A5F540-C6DB-4B15-A6C6-B17DD0CBCDCE}" type="presParOf" srcId="{CFD6BA59-0941-4223-8A74-971BC90367E0}" destId="{60812697-9A2F-461E-9EAD-24345D1AA12A}" srcOrd="4" destOrd="0" presId="urn:microsoft.com/office/officeart/2016/7/layout/LinearBlockProcessNumbered"/>
    <dgm:cxn modelId="{021D50A6-E02A-424B-8251-E9680D215757}" type="presParOf" srcId="{60812697-9A2F-461E-9EAD-24345D1AA12A}" destId="{786B93B5-F39A-44A0-9D90-2CF4F3FEE6AF}" srcOrd="0" destOrd="0" presId="urn:microsoft.com/office/officeart/2016/7/layout/LinearBlockProcessNumbered"/>
    <dgm:cxn modelId="{709F8E73-4B38-4B94-829E-FD12075A14E3}" type="presParOf" srcId="{60812697-9A2F-461E-9EAD-24345D1AA12A}" destId="{7DB792E6-98B7-484F-86AC-62105A009D22}" srcOrd="1" destOrd="0" presId="urn:microsoft.com/office/officeart/2016/7/layout/LinearBlockProcessNumbered"/>
    <dgm:cxn modelId="{F7564BB9-884B-4259-AD65-6FF145057674}" type="presParOf" srcId="{60812697-9A2F-461E-9EAD-24345D1AA12A}" destId="{3C4137D1-8C15-4C84-8B94-97E8EBF55573}" srcOrd="2" destOrd="0" presId="urn:microsoft.com/office/officeart/2016/7/layout/LinearBlockProcessNumbered"/>
    <dgm:cxn modelId="{965B952A-5D1C-434C-BE84-DF0338473C28}" type="presParOf" srcId="{CFD6BA59-0941-4223-8A74-971BC90367E0}" destId="{0BC4DEBD-C4FB-4BA1-AABC-4453858F7AE2}" srcOrd="5" destOrd="0" presId="urn:microsoft.com/office/officeart/2016/7/layout/LinearBlockProcessNumbered"/>
    <dgm:cxn modelId="{AA1F02B4-2FDA-499B-8754-2E1AE7986218}" type="presParOf" srcId="{CFD6BA59-0941-4223-8A74-971BC90367E0}" destId="{A8C45CBC-F56F-4231-A433-CE3A004B9F5B}" srcOrd="6" destOrd="0" presId="urn:microsoft.com/office/officeart/2016/7/layout/LinearBlockProcessNumbered"/>
    <dgm:cxn modelId="{8A50B4FA-7D2C-4921-9F24-04FB5D53B17F}" type="presParOf" srcId="{A8C45CBC-F56F-4231-A433-CE3A004B9F5B}" destId="{2AA71D15-F813-4BEC-815B-7186D7BFC6DB}" srcOrd="0" destOrd="0" presId="urn:microsoft.com/office/officeart/2016/7/layout/LinearBlockProcessNumbered"/>
    <dgm:cxn modelId="{51EBF01B-7498-43A7-8F22-6DA089672B82}" type="presParOf" srcId="{A8C45CBC-F56F-4231-A433-CE3A004B9F5B}" destId="{D06CE799-6378-4D2B-8883-4A08F44B9C25}" srcOrd="1" destOrd="0" presId="urn:microsoft.com/office/officeart/2016/7/layout/LinearBlockProcessNumbered"/>
    <dgm:cxn modelId="{760172F1-C274-429C-85EF-CD6419E21EB8}" type="presParOf" srcId="{A8C45CBC-F56F-4231-A433-CE3A004B9F5B}" destId="{CD1DBEC1-E65A-499C-A0BE-F15D373A30D0}" srcOrd="2" destOrd="0" presId="urn:microsoft.com/office/officeart/2016/7/layout/LinearBlockProcessNumbered"/>
    <dgm:cxn modelId="{E1B4A590-B7C0-42A9-85D5-98DA465F7F29}" type="presParOf" srcId="{CFD6BA59-0941-4223-8A74-971BC90367E0}" destId="{6E6D4701-9917-45A2-80A3-9ECD9E2A5FCA}" srcOrd="7" destOrd="0" presId="urn:microsoft.com/office/officeart/2016/7/layout/LinearBlockProcessNumbered"/>
    <dgm:cxn modelId="{D7881D9E-E6BF-46CE-BF4B-3C8595D24651}" type="presParOf" srcId="{CFD6BA59-0941-4223-8A74-971BC90367E0}" destId="{B5C7187F-A3CA-49ED-BDD2-079415CCC484}" srcOrd="8" destOrd="0" presId="urn:microsoft.com/office/officeart/2016/7/layout/LinearBlockProcessNumbered"/>
    <dgm:cxn modelId="{43448025-37F1-48F8-92BA-12B80816EDE2}" type="presParOf" srcId="{B5C7187F-A3CA-49ED-BDD2-079415CCC484}" destId="{AA3C156A-476F-4B3A-8318-4E5B924B7F42}" srcOrd="0" destOrd="0" presId="urn:microsoft.com/office/officeart/2016/7/layout/LinearBlockProcessNumbered"/>
    <dgm:cxn modelId="{B904CF92-989B-4DA8-81AD-1422A1A39D52}" type="presParOf" srcId="{B5C7187F-A3CA-49ED-BDD2-079415CCC484}" destId="{A5FFF7B8-F23D-448B-85B1-487E2F895057}" srcOrd="1" destOrd="0" presId="urn:microsoft.com/office/officeart/2016/7/layout/LinearBlockProcessNumbered"/>
    <dgm:cxn modelId="{5A98DA98-4997-437C-933D-B900F704E43D}" type="presParOf" srcId="{B5C7187F-A3CA-49ED-BDD2-079415CCC484}" destId="{78050726-57E2-4F90-A1C5-EEBBAB878636}" srcOrd="2" destOrd="0" presId="urn:microsoft.com/office/officeart/2016/7/layout/LinearBlockProcessNumbered"/>
    <dgm:cxn modelId="{8DED3B51-AF08-4A64-8356-D3214CA6E9BE}" type="presParOf" srcId="{CFD6BA59-0941-4223-8A74-971BC90367E0}" destId="{84797D83-A159-47A2-A756-9E8532B0D52B}" srcOrd="9" destOrd="0" presId="urn:microsoft.com/office/officeart/2016/7/layout/LinearBlockProcessNumbered"/>
    <dgm:cxn modelId="{869A3FF0-265E-4B5E-8FEC-04392332E918}" type="presParOf" srcId="{CFD6BA59-0941-4223-8A74-971BC90367E0}" destId="{5A42DF6B-CAF2-4004-8999-024BB2A6ACBC}" srcOrd="10" destOrd="0" presId="urn:microsoft.com/office/officeart/2016/7/layout/LinearBlockProcessNumbered"/>
    <dgm:cxn modelId="{ECA688A6-6B51-424B-85AC-55C16319094B}" type="presParOf" srcId="{5A42DF6B-CAF2-4004-8999-024BB2A6ACBC}" destId="{E38BFF2F-99F3-42D5-8B16-2DB69595F942}" srcOrd="0" destOrd="0" presId="urn:microsoft.com/office/officeart/2016/7/layout/LinearBlockProcessNumbered"/>
    <dgm:cxn modelId="{3BBDB6BD-2265-47AC-94ED-CFDD44D6F13A}" type="presParOf" srcId="{5A42DF6B-CAF2-4004-8999-024BB2A6ACBC}" destId="{B5531356-472F-48F2-87EB-129D2E706F6B}" srcOrd="1" destOrd="0" presId="urn:microsoft.com/office/officeart/2016/7/layout/LinearBlockProcessNumbered"/>
    <dgm:cxn modelId="{1B1A3212-FDC5-4CC7-8915-F6EE29620C8E}" type="presParOf" srcId="{5A42DF6B-CAF2-4004-8999-024BB2A6ACBC}" destId="{4EFAE181-EC27-4EA5-B542-03FD079444E3}"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0C74C-0216-429C-A932-A08F1FB50E7C}">
      <dsp:nvSpPr>
        <dsp:cNvPr id="0" name=""/>
        <dsp:cNvSpPr/>
      </dsp:nvSpPr>
      <dsp:spPr>
        <a:xfrm>
          <a:off x="0" y="306708"/>
          <a:ext cx="10591801" cy="2154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2041" tIns="395732" rIns="822041" bIns="142240" numCol="1" spcCol="1270" anchor="t" anchorCtr="0">
          <a:noAutofit/>
        </a:bodyPr>
        <a:lstStyle/>
        <a:p>
          <a:pPr marL="228600" lvl="1" indent="-228600" algn="l" defTabSz="889000">
            <a:lnSpc>
              <a:spcPct val="100000"/>
            </a:lnSpc>
            <a:spcBef>
              <a:spcPct val="0"/>
            </a:spcBef>
            <a:spcAft>
              <a:spcPct val="15000"/>
            </a:spcAft>
            <a:buChar char="•"/>
          </a:pPr>
          <a:r>
            <a:rPr lang="es-ES" sz="2000" kern="1200" dirty="0"/>
            <a:t>Ayudan a que mis productos lleguen a más mercados.</a:t>
          </a:r>
          <a:endParaRPr lang="en-US" sz="2000" kern="1200" dirty="0"/>
        </a:p>
        <a:p>
          <a:pPr marL="228600" lvl="1" indent="-228600" algn="l" defTabSz="889000">
            <a:lnSpc>
              <a:spcPct val="100000"/>
            </a:lnSpc>
            <a:spcBef>
              <a:spcPct val="0"/>
            </a:spcBef>
            <a:spcAft>
              <a:spcPct val="15000"/>
            </a:spcAft>
            <a:buChar char="•"/>
          </a:pPr>
          <a:r>
            <a:rPr lang="es-ES" sz="2000" kern="1200" dirty="0"/>
            <a:t>Almacenan mis  productos y tienen disponibilidad inmediata.</a:t>
          </a:r>
          <a:endParaRPr lang="en-US" sz="2000" kern="1200" dirty="0"/>
        </a:p>
        <a:p>
          <a:pPr marL="228600" lvl="1" indent="-228600" algn="l" defTabSz="889000">
            <a:lnSpc>
              <a:spcPct val="100000"/>
            </a:lnSpc>
            <a:spcBef>
              <a:spcPct val="0"/>
            </a:spcBef>
            <a:spcAft>
              <a:spcPct val="15000"/>
            </a:spcAft>
            <a:buChar char="•"/>
          </a:pPr>
          <a:r>
            <a:rPr lang="en-US" sz="2000" kern="1200" dirty="0" err="1"/>
            <a:t>Ayudan</a:t>
          </a:r>
          <a:r>
            <a:rPr lang="en-US" sz="2000" kern="1200" dirty="0"/>
            <a:t> </a:t>
          </a:r>
          <a:r>
            <a:rPr lang="en-US" sz="2000" kern="1200" dirty="0" err="1"/>
            <a:t>en</a:t>
          </a:r>
          <a:r>
            <a:rPr lang="en-US" sz="2000" kern="1200" dirty="0"/>
            <a:t> la </a:t>
          </a:r>
          <a:r>
            <a:rPr lang="en-US" sz="2000" kern="1200" dirty="0" err="1"/>
            <a:t>promoción</a:t>
          </a:r>
          <a:r>
            <a:rPr lang="en-US" sz="2000" kern="1200" dirty="0"/>
            <a:t> de </a:t>
          </a:r>
          <a:r>
            <a:rPr lang="en-US" sz="2000" kern="1200" dirty="0" err="1"/>
            <a:t>productos</a:t>
          </a:r>
          <a:r>
            <a:rPr lang="en-US" sz="2000" kern="1200" dirty="0"/>
            <a:t> a </a:t>
          </a:r>
          <a:r>
            <a:rPr lang="en-US" sz="2000" kern="1200" dirty="0" err="1"/>
            <a:t>través</a:t>
          </a:r>
          <a:r>
            <a:rPr lang="en-US" sz="2000" kern="1200" dirty="0"/>
            <a:t> de </a:t>
          </a:r>
          <a:r>
            <a:rPr lang="en-US" sz="2000" kern="1200" dirty="0" err="1"/>
            <a:t>publicidad</a:t>
          </a:r>
          <a:r>
            <a:rPr lang="en-US" sz="2000" kern="1200" dirty="0"/>
            <a:t> y </a:t>
          </a:r>
          <a:r>
            <a:rPr lang="en-US" sz="2000" kern="1200" dirty="0" err="1"/>
            <a:t>descuentos</a:t>
          </a:r>
          <a:r>
            <a:rPr lang="en-US" sz="2000" kern="1200" dirty="0"/>
            <a:t>.</a:t>
          </a:r>
        </a:p>
        <a:p>
          <a:pPr marL="228600" lvl="1" indent="-228600" algn="l" defTabSz="889000">
            <a:lnSpc>
              <a:spcPct val="100000"/>
            </a:lnSpc>
            <a:spcBef>
              <a:spcPct val="0"/>
            </a:spcBef>
            <a:spcAft>
              <a:spcPct val="15000"/>
            </a:spcAft>
            <a:buChar char="•"/>
          </a:pPr>
          <a:r>
            <a:rPr lang="en-US" sz="2000" kern="1200" dirty="0" err="1"/>
            <a:t>Venden</a:t>
          </a:r>
          <a:r>
            <a:rPr lang="en-US" sz="2000" kern="1200" dirty="0"/>
            <a:t> </a:t>
          </a:r>
          <a:r>
            <a:rPr lang="en-US" sz="2000" kern="1200" dirty="0" err="1"/>
            <a:t>directamente</a:t>
          </a:r>
          <a:r>
            <a:rPr lang="en-US" sz="2000" kern="1200" dirty="0"/>
            <a:t> al </a:t>
          </a:r>
          <a:r>
            <a:rPr lang="en-US" sz="2000" kern="1200" dirty="0" err="1"/>
            <a:t>consumidor</a:t>
          </a:r>
          <a:r>
            <a:rPr lang="en-US" sz="2000" kern="1200" dirty="0"/>
            <a:t>.</a:t>
          </a:r>
        </a:p>
        <a:p>
          <a:pPr marL="228600" lvl="1" indent="-228600" algn="l" defTabSz="889000">
            <a:lnSpc>
              <a:spcPct val="100000"/>
            </a:lnSpc>
            <a:spcBef>
              <a:spcPct val="0"/>
            </a:spcBef>
            <a:spcAft>
              <a:spcPct val="15000"/>
            </a:spcAft>
            <a:buChar char="•"/>
          </a:pPr>
          <a:r>
            <a:rPr lang="es-ES" sz="2000" kern="1200" dirty="0"/>
            <a:t>Dan atención al cliente después de la venta.</a:t>
          </a:r>
          <a:endParaRPr lang="en-US" sz="2000" kern="1200" dirty="0"/>
        </a:p>
      </dsp:txBody>
      <dsp:txXfrm>
        <a:off x="0" y="306708"/>
        <a:ext cx="10591801" cy="2154600"/>
      </dsp:txXfrm>
    </dsp:sp>
    <dsp:sp modelId="{1F99D3AC-859A-4F71-BBE3-1FAA7EE96B9A}">
      <dsp:nvSpPr>
        <dsp:cNvPr id="0" name=""/>
        <dsp:cNvSpPr/>
      </dsp:nvSpPr>
      <dsp:spPr>
        <a:xfrm>
          <a:off x="529590" y="26268"/>
          <a:ext cx="7414260" cy="5608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100000"/>
            </a:lnSpc>
            <a:spcBef>
              <a:spcPct val="0"/>
            </a:spcBef>
            <a:spcAft>
              <a:spcPct val="35000"/>
            </a:spcAft>
            <a:buNone/>
          </a:pPr>
          <a:r>
            <a:rPr lang="es-ES" sz="2000" b="1" kern="1200"/>
            <a:t>Funciones de los intermediarios:</a:t>
          </a:r>
          <a:endParaRPr lang="en-US" sz="2000" kern="1200"/>
        </a:p>
      </dsp:txBody>
      <dsp:txXfrm>
        <a:off x="556970" y="53648"/>
        <a:ext cx="7359500" cy="506120"/>
      </dsp:txXfrm>
    </dsp:sp>
    <dsp:sp modelId="{4F8CDC41-F160-4033-96C3-A562DC77F035}">
      <dsp:nvSpPr>
        <dsp:cNvPr id="0" name=""/>
        <dsp:cNvSpPr/>
      </dsp:nvSpPr>
      <dsp:spPr>
        <a:xfrm>
          <a:off x="0" y="2844348"/>
          <a:ext cx="10591801" cy="8379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2041" tIns="395732" rIns="822041" bIns="142240" numCol="1" spcCol="1270" anchor="t" anchorCtr="0">
          <a:noAutofit/>
        </a:bodyPr>
        <a:lstStyle/>
        <a:p>
          <a:pPr marL="228600" lvl="1" indent="-228600" algn="l" defTabSz="889000">
            <a:lnSpc>
              <a:spcPct val="100000"/>
            </a:lnSpc>
            <a:spcBef>
              <a:spcPct val="0"/>
            </a:spcBef>
            <a:spcAft>
              <a:spcPct val="15000"/>
            </a:spcAft>
            <a:buChar char="•"/>
          </a:pPr>
          <a:r>
            <a:rPr lang="es-ES" sz="2000" kern="1200" dirty="0"/>
            <a:t>El tipo de producto, mercado objetivo, cobertura geográfica, costos.</a:t>
          </a:r>
          <a:endParaRPr lang="en-US" sz="2000" kern="1200" dirty="0"/>
        </a:p>
      </dsp:txBody>
      <dsp:txXfrm>
        <a:off x="0" y="2844348"/>
        <a:ext cx="10591801" cy="837900"/>
      </dsp:txXfrm>
    </dsp:sp>
    <dsp:sp modelId="{C2DC5737-F1F4-4EC0-9E52-72F67AF535CF}">
      <dsp:nvSpPr>
        <dsp:cNvPr id="0" name=""/>
        <dsp:cNvSpPr/>
      </dsp:nvSpPr>
      <dsp:spPr>
        <a:xfrm>
          <a:off x="529590" y="2563908"/>
          <a:ext cx="7414260" cy="5608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100000"/>
            </a:lnSpc>
            <a:spcBef>
              <a:spcPct val="0"/>
            </a:spcBef>
            <a:spcAft>
              <a:spcPct val="35000"/>
            </a:spcAft>
            <a:buNone/>
          </a:pPr>
          <a:r>
            <a:rPr lang="es-ES" sz="2000" b="1" kern="1200" dirty="0"/>
            <a:t>Selección de canales adecuados: </a:t>
          </a:r>
          <a:r>
            <a:rPr lang="es-ES" sz="2000" kern="1200" dirty="0"/>
            <a:t>Considerar factores como:</a:t>
          </a:r>
          <a:endParaRPr lang="en-US" sz="2000" kern="1200" dirty="0"/>
        </a:p>
      </dsp:txBody>
      <dsp:txXfrm>
        <a:off x="556970" y="2591288"/>
        <a:ext cx="7359500" cy="50612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757C12-C468-4645-8D6A-90FCFEC644C6}">
      <dsp:nvSpPr>
        <dsp:cNvPr id="0" name=""/>
        <dsp:cNvSpPr/>
      </dsp:nvSpPr>
      <dsp:spPr>
        <a:xfrm>
          <a:off x="0" y="852487"/>
          <a:ext cx="1690687" cy="202882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b="0" i="0" kern="1200" baseline="0">
              <a:solidFill>
                <a:schemeClr val="bg1"/>
              </a:solidFill>
            </a:rPr>
            <a:t>Cuotas de ventas</a:t>
          </a:r>
          <a:endParaRPr lang="en-US" sz="1700" kern="1200">
            <a:solidFill>
              <a:schemeClr val="bg1"/>
            </a:solidFill>
          </a:endParaRPr>
        </a:p>
      </dsp:txBody>
      <dsp:txXfrm>
        <a:off x="0" y="1664017"/>
        <a:ext cx="1690687" cy="1217295"/>
      </dsp:txXfrm>
    </dsp:sp>
    <dsp:sp modelId="{6302DCF1-39D2-40E4-8127-06CE77E51568}">
      <dsp:nvSpPr>
        <dsp:cNvPr id="0" name=""/>
        <dsp:cNvSpPr/>
      </dsp:nvSpPr>
      <dsp:spPr>
        <a:xfrm>
          <a:off x="0"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01</a:t>
          </a:r>
        </a:p>
      </dsp:txBody>
      <dsp:txXfrm>
        <a:off x="0" y="852487"/>
        <a:ext cx="1690687" cy="811530"/>
      </dsp:txXfrm>
    </dsp:sp>
    <dsp:sp modelId="{E1EEE607-752D-43D1-8F9E-0920C3F38057}">
      <dsp:nvSpPr>
        <dsp:cNvPr id="0" name=""/>
        <dsp:cNvSpPr/>
      </dsp:nvSpPr>
      <dsp:spPr>
        <a:xfrm>
          <a:off x="1825942" y="852487"/>
          <a:ext cx="1690687" cy="2028825"/>
        </a:xfrm>
        <a:prstGeom prst="rect">
          <a:avLst/>
        </a:prstGeom>
        <a:solidFill>
          <a:schemeClr val="accent2">
            <a:hueOff val="1690854"/>
            <a:satOff val="-10567"/>
            <a:lumOff val="-6000"/>
            <a:alphaOff val="0"/>
          </a:schemeClr>
        </a:solidFill>
        <a:ln w="12700" cap="flat" cmpd="sng" algn="ctr">
          <a:solidFill>
            <a:schemeClr val="accent2">
              <a:hueOff val="1690854"/>
              <a:satOff val="-10567"/>
              <a:lumOff val="-6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kern="1200">
              <a:solidFill>
                <a:schemeClr val="bg1"/>
              </a:solidFill>
            </a:rPr>
            <a:t>N</a:t>
          </a:r>
          <a:r>
            <a:rPr lang="es-PE" sz="1700" b="0" i="0" kern="1200" baseline="0">
              <a:solidFill>
                <a:schemeClr val="bg1"/>
              </a:solidFill>
            </a:rPr>
            <a:t>iveles promedio de inventario</a:t>
          </a:r>
          <a:endParaRPr lang="en-US" sz="1700" kern="1200">
            <a:solidFill>
              <a:schemeClr val="bg1"/>
            </a:solidFill>
          </a:endParaRPr>
        </a:p>
      </dsp:txBody>
      <dsp:txXfrm>
        <a:off x="1825942" y="1664017"/>
        <a:ext cx="1690687" cy="1217295"/>
      </dsp:txXfrm>
    </dsp:sp>
    <dsp:sp modelId="{6A301246-E6C7-404D-BCB2-374F44721DB6}">
      <dsp:nvSpPr>
        <dsp:cNvPr id="0" name=""/>
        <dsp:cNvSpPr/>
      </dsp:nvSpPr>
      <dsp:spPr>
        <a:xfrm>
          <a:off x="1825942"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02</a:t>
          </a:r>
        </a:p>
      </dsp:txBody>
      <dsp:txXfrm>
        <a:off x="1825942" y="852487"/>
        <a:ext cx="1690687" cy="811530"/>
      </dsp:txXfrm>
    </dsp:sp>
    <dsp:sp modelId="{786B93B5-F39A-44A0-9D90-2CF4F3FEE6AF}">
      <dsp:nvSpPr>
        <dsp:cNvPr id="0" name=""/>
        <dsp:cNvSpPr/>
      </dsp:nvSpPr>
      <dsp:spPr>
        <a:xfrm>
          <a:off x="3651885" y="852487"/>
          <a:ext cx="1690687" cy="2028825"/>
        </a:xfrm>
        <a:prstGeom prst="rect">
          <a:avLst/>
        </a:prstGeom>
        <a:solidFill>
          <a:schemeClr val="accent2">
            <a:hueOff val="3381709"/>
            <a:satOff val="-21133"/>
            <a:lumOff val="-12000"/>
            <a:alphaOff val="0"/>
          </a:schemeClr>
        </a:solidFill>
        <a:ln w="12700" cap="flat" cmpd="sng" algn="ctr">
          <a:solidFill>
            <a:schemeClr val="accent2">
              <a:hueOff val="3381709"/>
              <a:satOff val="-21133"/>
              <a:lumOff val="-1200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kern="1200">
              <a:solidFill>
                <a:schemeClr val="bg1"/>
              </a:solidFill>
            </a:rPr>
            <a:t>T</a:t>
          </a:r>
          <a:r>
            <a:rPr lang="es-PE" sz="1700" b="0" i="0" kern="1200" baseline="0">
              <a:solidFill>
                <a:schemeClr val="bg1"/>
              </a:solidFill>
            </a:rPr>
            <a:t>iempo de entrega al cliente</a:t>
          </a:r>
          <a:endParaRPr lang="en-US" sz="1700" kern="1200">
            <a:solidFill>
              <a:schemeClr val="bg1"/>
            </a:solidFill>
          </a:endParaRPr>
        </a:p>
      </dsp:txBody>
      <dsp:txXfrm>
        <a:off x="3651885" y="1664017"/>
        <a:ext cx="1690687" cy="1217295"/>
      </dsp:txXfrm>
    </dsp:sp>
    <dsp:sp modelId="{7DB792E6-98B7-484F-86AC-62105A009D22}">
      <dsp:nvSpPr>
        <dsp:cNvPr id="0" name=""/>
        <dsp:cNvSpPr/>
      </dsp:nvSpPr>
      <dsp:spPr>
        <a:xfrm>
          <a:off x="3651885"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03</a:t>
          </a:r>
        </a:p>
      </dsp:txBody>
      <dsp:txXfrm>
        <a:off x="3651885" y="852487"/>
        <a:ext cx="1690687" cy="811530"/>
      </dsp:txXfrm>
    </dsp:sp>
    <dsp:sp modelId="{2AA71D15-F813-4BEC-815B-7186D7BFC6DB}">
      <dsp:nvSpPr>
        <dsp:cNvPr id="0" name=""/>
        <dsp:cNvSpPr/>
      </dsp:nvSpPr>
      <dsp:spPr>
        <a:xfrm>
          <a:off x="5477827" y="852487"/>
          <a:ext cx="1690687" cy="2028825"/>
        </a:xfrm>
        <a:prstGeom prst="rect">
          <a:avLst/>
        </a:prstGeom>
        <a:solidFill>
          <a:schemeClr val="accent2">
            <a:hueOff val="5072563"/>
            <a:satOff val="-31700"/>
            <a:lumOff val="-17999"/>
            <a:alphaOff val="0"/>
          </a:schemeClr>
        </a:solidFill>
        <a:ln w="12700" cap="flat" cmpd="sng" algn="ctr">
          <a:solidFill>
            <a:schemeClr val="accent2">
              <a:hueOff val="5072563"/>
              <a:satOff val="-31700"/>
              <a:lumOff val="-179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kern="1200">
              <a:solidFill>
                <a:schemeClr val="bg1"/>
              </a:solidFill>
            </a:rPr>
            <a:t>T</a:t>
          </a:r>
          <a:r>
            <a:rPr lang="es-PE" sz="1700" b="0" i="0" kern="1200" baseline="0">
              <a:solidFill>
                <a:schemeClr val="bg1"/>
              </a:solidFill>
            </a:rPr>
            <a:t>ratamiento de bienes dañados y perdidos</a:t>
          </a:r>
          <a:endParaRPr lang="en-US" sz="1700" kern="1200">
            <a:solidFill>
              <a:schemeClr val="bg1"/>
            </a:solidFill>
          </a:endParaRPr>
        </a:p>
      </dsp:txBody>
      <dsp:txXfrm>
        <a:off x="5477827" y="1664017"/>
        <a:ext cx="1690687" cy="1217295"/>
      </dsp:txXfrm>
    </dsp:sp>
    <dsp:sp modelId="{D06CE799-6378-4D2B-8883-4A08F44B9C25}">
      <dsp:nvSpPr>
        <dsp:cNvPr id="0" name=""/>
        <dsp:cNvSpPr/>
      </dsp:nvSpPr>
      <dsp:spPr>
        <a:xfrm>
          <a:off x="5477827"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04</a:t>
          </a:r>
        </a:p>
      </dsp:txBody>
      <dsp:txXfrm>
        <a:off x="5477827" y="852487"/>
        <a:ext cx="1690687" cy="811530"/>
      </dsp:txXfrm>
    </dsp:sp>
    <dsp:sp modelId="{AA3C156A-476F-4B3A-8318-4E5B924B7F42}">
      <dsp:nvSpPr>
        <dsp:cNvPr id="0" name=""/>
        <dsp:cNvSpPr/>
      </dsp:nvSpPr>
      <dsp:spPr>
        <a:xfrm>
          <a:off x="7303770" y="852487"/>
          <a:ext cx="1690687" cy="2028825"/>
        </a:xfrm>
        <a:prstGeom prst="rect">
          <a:avLst/>
        </a:prstGeom>
        <a:solidFill>
          <a:schemeClr val="accent2">
            <a:hueOff val="6763418"/>
            <a:satOff val="-42266"/>
            <a:lumOff val="-23999"/>
            <a:alphaOff val="0"/>
          </a:schemeClr>
        </a:solidFill>
        <a:ln w="12700" cap="flat" cmpd="sng" algn="ctr">
          <a:solidFill>
            <a:schemeClr val="accent2">
              <a:hueOff val="6763418"/>
              <a:satOff val="-42266"/>
              <a:lumOff val="-239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kern="1200">
              <a:solidFill>
                <a:schemeClr val="bg1"/>
              </a:solidFill>
            </a:rPr>
            <a:t>C</a:t>
          </a:r>
          <a:r>
            <a:rPr lang="es-PE" sz="1700" b="0" i="0" kern="1200" baseline="0">
              <a:solidFill>
                <a:schemeClr val="bg1"/>
              </a:solidFill>
            </a:rPr>
            <a:t>ooperación en la promoción de la empresa</a:t>
          </a:r>
          <a:endParaRPr lang="en-US" sz="1700" kern="1200">
            <a:solidFill>
              <a:schemeClr val="bg1"/>
            </a:solidFill>
          </a:endParaRPr>
        </a:p>
      </dsp:txBody>
      <dsp:txXfrm>
        <a:off x="7303770" y="1664017"/>
        <a:ext cx="1690687" cy="1217295"/>
      </dsp:txXfrm>
    </dsp:sp>
    <dsp:sp modelId="{A5FFF7B8-F23D-448B-85B1-487E2F895057}">
      <dsp:nvSpPr>
        <dsp:cNvPr id="0" name=""/>
        <dsp:cNvSpPr/>
      </dsp:nvSpPr>
      <dsp:spPr>
        <a:xfrm>
          <a:off x="7303770"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05</a:t>
          </a:r>
        </a:p>
      </dsp:txBody>
      <dsp:txXfrm>
        <a:off x="7303770" y="852487"/>
        <a:ext cx="1690687" cy="811530"/>
      </dsp:txXfrm>
    </dsp:sp>
    <dsp:sp modelId="{E38BFF2F-99F3-42D5-8B16-2DB69595F942}">
      <dsp:nvSpPr>
        <dsp:cNvPr id="0" name=""/>
        <dsp:cNvSpPr/>
      </dsp:nvSpPr>
      <dsp:spPr>
        <a:xfrm>
          <a:off x="9129712" y="852487"/>
          <a:ext cx="1690687" cy="2028825"/>
        </a:xfrm>
        <a:prstGeom prst="rect">
          <a:avLst/>
        </a:prstGeom>
        <a:solidFill>
          <a:schemeClr val="accent2">
            <a:hueOff val="8454272"/>
            <a:satOff val="-52833"/>
            <a:lumOff val="-29999"/>
            <a:alphaOff val="0"/>
          </a:schemeClr>
        </a:solidFill>
        <a:ln w="12700" cap="flat" cmpd="sng" algn="ctr">
          <a:solidFill>
            <a:schemeClr val="accent2">
              <a:hueOff val="8454272"/>
              <a:satOff val="-52833"/>
              <a:lumOff val="-2999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002" tIns="0" rIns="167002" bIns="330200" numCol="1" spcCol="1270" anchor="t" anchorCtr="0">
          <a:noAutofit/>
        </a:bodyPr>
        <a:lstStyle/>
        <a:p>
          <a:pPr marL="0" lvl="0" indent="0" algn="l" defTabSz="755650">
            <a:lnSpc>
              <a:spcPct val="90000"/>
            </a:lnSpc>
            <a:spcBef>
              <a:spcPct val="0"/>
            </a:spcBef>
            <a:spcAft>
              <a:spcPct val="35000"/>
            </a:spcAft>
            <a:buNone/>
          </a:pPr>
          <a:r>
            <a:rPr lang="es-PE" sz="1700" kern="1200">
              <a:solidFill>
                <a:schemeClr val="bg1"/>
              </a:solidFill>
            </a:rPr>
            <a:t>P</a:t>
          </a:r>
          <a:r>
            <a:rPr lang="es-PE" sz="1700" b="0" i="0" kern="1200" baseline="0">
              <a:solidFill>
                <a:schemeClr val="bg1"/>
              </a:solidFill>
            </a:rPr>
            <a:t>rogramas de capacitación y servicios al cliente.</a:t>
          </a:r>
          <a:endParaRPr lang="en-US" sz="1700" kern="1200">
            <a:solidFill>
              <a:schemeClr val="bg1"/>
            </a:solidFill>
          </a:endParaRPr>
        </a:p>
      </dsp:txBody>
      <dsp:txXfrm>
        <a:off x="9129712" y="1664017"/>
        <a:ext cx="1690687" cy="1217295"/>
      </dsp:txXfrm>
    </dsp:sp>
    <dsp:sp modelId="{B5531356-472F-48F2-87EB-129D2E706F6B}">
      <dsp:nvSpPr>
        <dsp:cNvPr id="0" name=""/>
        <dsp:cNvSpPr/>
      </dsp:nvSpPr>
      <dsp:spPr>
        <a:xfrm>
          <a:off x="9129712" y="852487"/>
          <a:ext cx="1690687" cy="811530"/>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67002" tIns="165100" rIns="167002" bIns="165100" numCol="1" spcCol="1270" anchor="ctr" anchorCtr="0">
          <a:noAutofit/>
        </a:bodyPr>
        <a:lstStyle/>
        <a:p>
          <a:pPr marL="0" lvl="0" indent="0" algn="l" defTabSz="1644650">
            <a:lnSpc>
              <a:spcPct val="90000"/>
            </a:lnSpc>
            <a:spcBef>
              <a:spcPct val="0"/>
            </a:spcBef>
            <a:spcAft>
              <a:spcPct val="35000"/>
            </a:spcAft>
            <a:buNone/>
          </a:pPr>
          <a:r>
            <a:rPr lang="en-US" sz="3700" kern="1200">
              <a:solidFill>
                <a:schemeClr val="bg1"/>
              </a:solidFill>
            </a:rPr>
            <a:t>06</a:t>
          </a:r>
        </a:p>
      </dsp:txBody>
      <dsp:txXfrm>
        <a:off x="9129712" y="852487"/>
        <a:ext cx="1690687" cy="8115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E92A46E5-772B-4A8A-A167-62663A29553C}" type="datetime1">
              <a:rPr lang="es-ES" smtClean="0"/>
              <a:t>12/05/2025</a:t>
            </a:fld>
            <a:endParaRPr lang="es-ES" dirty="0"/>
          </a:p>
        </p:txBody>
      </p:sp>
      <p:sp>
        <p:nvSpPr>
          <p:cNvPr id="6" name="Marcador de número de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2C230DF-5933-439D-898F-38E9AC9BA688}" type="slidenum">
              <a:rPr lang="es-ES" smtClean="0"/>
              <a:t>‹Nº›</a:t>
            </a:fld>
            <a:endParaRPr lang="es-ES" dirty="0"/>
          </a:p>
        </p:txBody>
      </p:sp>
      <p:sp>
        <p:nvSpPr>
          <p:cNvPr id="7" name="Marcador de pie de pá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8" name="Marcador de encabezado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6DB30B6-91B7-493F-B445-96E1D2848A7B}" type="datetime1">
              <a:rPr lang="es-ES" smtClean="0"/>
              <a:t>12/05/2025</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89C7E07-3C67-C64C-8DA0-0404F6303970}" type="slidenum">
              <a:rPr lang="es-ES" smtClean="0"/>
              <a:t>‹Nº›</a:t>
            </a:fld>
            <a:endParaRPr lang="es-E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a:t>
            </a:fld>
            <a:endParaRPr lang="es-E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13</a:t>
            </a:fld>
            <a:endParaRPr lang="es-ES" dirty="0"/>
          </a:p>
        </p:txBody>
      </p:sp>
    </p:spTree>
    <p:extLst>
      <p:ext uri="{BB962C8B-B14F-4D97-AF65-F5344CB8AC3E}">
        <p14:creationId xmlns:p14="http://schemas.microsoft.com/office/powerpoint/2010/main" val="237853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a:buFont typeface="+mj-lt"/>
              <a:buAutoNum type="arabicPeriod"/>
            </a:pPr>
            <a:r>
              <a:rPr lang="es-ES" b="1" dirty="0" err="1"/>
              <a:t>Merchandising</a:t>
            </a:r>
            <a:r>
              <a:rPr lang="es-ES" dirty="0"/>
              <a:t>: Se refiere a las actividades y técnicas enfocadas en la presentación y promoción de productos en el punto de venta. Su objetivo principal es atraer la atención del consumidor final para influir en su decisión de compra. Algunas prácticas de </a:t>
            </a:r>
            <a:r>
              <a:rPr lang="es-ES" dirty="0" err="1"/>
              <a:t>merchandising</a:t>
            </a:r>
            <a:r>
              <a:rPr lang="es-ES" dirty="0"/>
              <a:t> incluyen la disposición estratégica de productos en los estantes, la señalización atractiva y la colocación de promociones o exhibiciones especiales. El </a:t>
            </a:r>
            <a:r>
              <a:rPr lang="es-ES" dirty="0" err="1"/>
              <a:t>merchandising</a:t>
            </a:r>
            <a:r>
              <a:rPr lang="es-ES" dirty="0"/>
              <a:t> se centra en </a:t>
            </a:r>
            <a:r>
              <a:rPr lang="es-ES" b="1" dirty="0"/>
              <a:t>cómo se presentan los productos</a:t>
            </a:r>
            <a:r>
              <a:rPr lang="es-ES" dirty="0"/>
              <a:t> en la tienda para maximizar las ventas.</a:t>
            </a:r>
          </a:p>
          <a:p>
            <a:pPr>
              <a:buFont typeface="+mj-lt"/>
              <a:buAutoNum type="arabicPeriod"/>
            </a:pPr>
            <a:r>
              <a:rPr lang="es-ES" b="1" dirty="0" err="1"/>
              <a:t>Trade</a:t>
            </a:r>
            <a:r>
              <a:rPr lang="es-ES" b="1" dirty="0"/>
              <a:t> Marketing</a:t>
            </a:r>
            <a:r>
              <a:rPr lang="es-ES" dirty="0"/>
              <a:t>: Es un enfoque más amplio que implica la estrategia de marketing entre el fabricante y los intermediarios (distribuidores, minoristas, mayoristas) dentro de la cadena de distribución. El objetivo del </a:t>
            </a:r>
            <a:r>
              <a:rPr lang="es-ES" dirty="0" err="1"/>
              <a:t>trade</a:t>
            </a:r>
            <a:r>
              <a:rPr lang="es-ES" dirty="0"/>
              <a:t> marketing es asegurar que los productos estén disponibles, se distribuyan eficazmente y cuenten con el apoyo necesario para que lleguen al consumidor final. Las actividades de </a:t>
            </a:r>
            <a:r>
              <a:rPr lang="es-ES" dirty="0" err="1"/>
              <a:t>trade</a:t>
            </a:r>
            <a:r>
              <a:rPr lang="es-ES" dirty="0"/>
              <a:t> marketing incluyen negociaciones de distribución, promociones específicas para canales de venta y el desarrollo de relaciones estratégicas con los distribuidores para mejorar la visibilidad y rotación de productos en los puntos de venta.</a:t>
            </a:r>
          </a:p>
          <a:p>
            <a:r>
              <a:rPr lang="es-ES" dirty="0"/>
              <a:t>En resumen, mientras que el </a:t>
            </a:r>
            <a:r>
              <a:rPr lang="es-ES" b="1" dirty="0" err="1"/>
              <a:t>merchandising</a:t>
            </a:r>
            <a:r>
              <a:rPr lang="es-ES" dirty="0"/>
              <a:t> se enfoca en la presentación de los productos al consumidor final en el punto de venta, el </a:t>
            </a:r>
            <a:r>
              <a:rPr lang="es-ES" b="1" dirty="0" err="1"/>
              <a:t>trade</a:t>
            </a:r>
            <a:r>
              <a:rPr lang="es-ES" b="1" dirty="0"/>
              <a:t> marketing</a:t>
            </a:r>
            <a:r>
              <a:rPr lang="es-ES" dirty="0"/>
              <a:t> se concentra en las estrategias y relaciones entre el fabricante y los intermediarios para asegurar la disponibilidad y visibilidad de los productos en el mercado.</a:t>
            </a:r>
          </a:p>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15</a:t>
            </a:fld>
            <a:endParaRPr lang="es-ES" dirty="0"/>
          </a:p>
        </p:txBody>
      </p:sp>
    </p:spTree>
    <p:extLst>
      <p:ext uri="{BB962C8B-B14F-4D97-AF65-F5344CB8AC3E}">
        <p14:creationId xmlns:p14="http://schemas.microsoft.com/office/powerpoint/2010/main" val="183898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16</a:t>
            </a:fld>
            <a:endParaRPr lang="es-ES" dirty="0"/>
          </a:p>
        </p:txBody>
      </p:sp>
    </p:spTree>
    <p:extLst>
      <p:ext uri="{BB962C8B-B14F-4D97-AF65-F5344CB8AC3E}">
        <p14:creationId xmlns:p14="http://schemas.microsoft.com/office/powerpoint/2010/main" val="69536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17</a:t>
            </a:fld>
            <a:endParaRPr lang="es-ES" dirty="0"/>
          </a:p>
        </p:txBody>
      </p:sp>
    </p:spTree>
    <p:extLst>
      <p:ext uri="{BB962C8B-B14F-4D97-AF65-F5344CB8AC3E}">
        <p14:creationId xmlns:p14="http://schemas.microsoft.com/office/powerpoint/2010/main" val="403902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18</a:t>
            </a:fld>
            <a:endParaRPr lang="es-ES" dirty="0"/>
          </a:p>
        </p:txBody>
      </p:sp>
    </p:spTree>
    <p:extLst>
      <p:ext uri="{BB962C8B-B14F-4D97-AF65-F5344CB8AC3E}">
        <p14:creationId xmlns:p14="http://schemas.microsoft.com/office/powerpoint/2010/main" val="313281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19</a:t>
            </a:fld>
            <a:endParaRPr lang="es-ES" dirty="0"/>
          </a:p>
        </p:txBody>
      </p:sp>
    </p:spTree>
    <p:extLst>
      <p:ext uri="{BB962C8B-B14F-4D97-AF65-F5344CB8AC3E}">
        <p14:creationId xmlns:p14="http://schemas.microsoft.com/office/powerpoint/2010/main" val="94154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20</a:t>
            </a:fld>
            <a:endParaRPr lang="es-ES" dirty="0"/>
          </a:p>
        </p:txBody>
      </p:sp>
    </p:spTree>
    <p:extLst>
      <p:ext uri="{BB962C8B-B14F-4D97-AF65-F5344CB8AC3E}">
        <p14:creationId xmlns:p14="http://schemas.microsoft.com/office/powerpoint/2010/main" val="54608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22</a:t>
            </a:fld>
            <a:endParaRPr lang="es-ES" dirty="0"/>
          </a:p>
        </p:txBody>
      </p:sp>
    </p:spTree>
    <p:extLst>
      <p:ext uri="{BB962C8B-B14F-4D97-AF65-F5344CB8AC3E}">
        <p14:creationId xmlns:p14="http://schemas.microsoft.com/office/powerpoint/2010/main" val="182943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5A8BF-7046-091C-42A8-3422A671909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8E0A015-E938-1FE9-F9B7-C33E786E310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A4A5C8C-6995-A3F9-443B-00449B86D460}"/>
              </a:ext>
            </a:extLst>
          </p:cNvPr>
          <p:cNvSpPr>
            <a:spLocks noGrp="1"/>
          </p:cNvSpPr>
          <p:nvPr>
            <p:ph type="body" idx="1"/>
          </p:nvPr>
        </p:nvSpPr>
        <p:spPr/>
        <p:txBody>
          <a:bodyPr rtlCol="0"/>
          <a:lstStyle>
            <a:defPPr>
              <a:defRPr lang="es-ES"/>
            </a:defPPr>
          </a:lstStyle>
          <a:p>
            <a:pPr rtl="0"/>
            <a:endParaRPr lang="es-ES" dirty="0"/>
          </a:p>
        </p:txBody>
      </p:sp>
      <p:sp>
        <p:nvSpPr>
          <p:cNvPr id="4" name="Marcador de número de diapositiva 3">
            <a:extLst>
              <a:ext uri="{FF2B5EF4-FFF2-40B4-BE49-F238E27FC236}">
                <a16:creationId xmlns:a16="http://schemas.microsoft.com/office/drawing/2014/main" id="{AE73281C-8D65-BE80-5FBB-214D2542C0AE}"/>
              </a:ext>
            </a:extLst>
          </p:cNvPr>
          <p:cNvSpPr>
            <a:spLocks noGrp="1"/>
          </p:cNvSpPr>
          <p:nvPr>
            <p:ph type="sldNum" sz="quarter" idx="5"/>
          </p:nvPr>
        </p:nvSpPr>
        <p:spPr/>
        <p:txBody>
          <a:bodyPr rtlCol="0"/>
          <a:lstStyle>
            <a:defPPr>
              <a:defRPr lang="es-ES"/>
            </a:defPPr>
          </a:lstStyle>
          <a:p>
            <a:pPr rtl="0"/>
            <a:fld id="{A89C7E07-3C67-C64C-8DA0-0404F6303970}" type="slidenum">
              <a:rPr lang="es-ES" smtClean="0"/>
              <a:t>23</a:t>
            </a:fld>
            <a:endParaRPr lang="es-ES" dirty="0"/>
          </a:p>
        </p:txBody>
      </p:sp>
    </p:spTree>
    <p:extLst>
      <p:ext uri="{BB962C8B-B14F-4D97-AF65-F5344CB8AC3E}">
        <p14:creationId xmlns:p14="http://schemas.microsoft.com/office/powerpoint/2010/main" val="336491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24</a:t>
            </a:fld>
            <a:endParaRPr lang="es-ES" dirty="0"/>
          </a:p>
        </p:txBody>
      </p:sp>
    </p:spTree>
    <p:extLst>
      <p:ext uri="{BB962C8B-B14F-4D97-AF65-F5344CB8AC3E}">
        <p14:creationId xmlns:p14="http://schemas.microsoft.com/office/powerpoint/2010/main" val="4121164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4</a:t>
            </a:fld>
            <a:endParaRPr lang="es-ES" dirty="0"/>
          </a:p>
        </p:txBody>
      </p:sp>
    </p:spTree>
    <p:extLst>
      <p:ext uri="{BB962C8B-B14F-4D97-AF65-F5344CB8AC3E}">
        <p14:creationId xmlns:p14="http://schemas.microsoft.com/office/powerpoint/2010/main" val="2291894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25</a:t>
            </a:fld>
            <a:endParaRPr lang="es-ES" dirty="0"/>
          </a:p>
        </p:txBody>
      </p:sp>
    </p:spTree>
    <p:extLst>
      <p:ext uri="{BB962C8B-B14F-4D97-AF65-F5344CB8AC3E}">
        <p14:creationId xmlns:p14="http://schemas.microsoft.com/office/powerpoint/2010/main" val="3428371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26</a:t>
            </a:fld>
            <a:endParaRPr lang="es-ES" dirty="0"/>
          </a:p>
        </p:txBody>
      </p:sp>
    </p:spTree>
    <p:extLst>
      <p:ext uri="{BB962C8B-B14F-4D97-AF65-F5344CB8AC3E}">
        <p14:creationId xmlns:p14="http://schemas.microsoft.com/office/powerpoint/2010/main" val="1449155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27</a:t>
            </a:fld>
            <a:endParaRPr lang="es-ES"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5</a:t>
            </a:fld>
            <a:endParaRPr lang="es-ES" dirty="0"/>
          </a:p>
        </p:txBody>
      </p:sp>
    </p:spTree>
    <p:extLst>
      <p:ext uri="{BB962C8B-B14F-4D97-AF65-F5344CB8AC3E}">
        <p14:creationId xmlns:p14="http://schemas.microsoft.com/office/powerpoint/2010/main" val="373486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6</a:t>
            </a:fld>
            <a:endParaRPr lang="es-ES" dirty="0"/>
          </a:p>
        </p:txBody>
      </p:sp>
    </p:spTree>
    <p:extLst>
      <p:ext uri="{BB962C8B-B14F-4D97-AF65-F5344CB8AC3E}">
        <p14:creationId xmlns:p14="http://schemas.microsoft.com/office/powerpoint/2010/main" val="179443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marL="342900" lvl="0" indent="-342900">
              <a:lnSpc>
                <a:spcPct val="107000"/>
              </a:lnSpc>
              <a:spcAft>
                <a:spcPts val="800"/>
              </a:spcAft>
              <a:buSzPts val="1000"/>
              <a:buFont typeface="Symbol" panose="05050102010706020507" pitchFamily="18" charset="2"/>
              <a:buChar char=""/>
              <a:tabLst>
                <a:tab pos="4572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Funciones de los intermediarios: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Facilitar el acceso a mercados: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Los intermediarios ayudan a que los productos lleguen a una amplia base de clientes.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Almacenamiento:</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Mantienen inventario para asegurar disponibilidad inmediata.</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Promoción:</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Ayudan en la promoción de productos a través de publicidad y descuentos.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Venta:</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Realizan la venta directa al consumidor.</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Servicio postventa:</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Proveen soporte y atención al cliente después de la venta.</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Selección de canales adecuados: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La elección de los canales depende del tipo de producto, el mercado objetivo, la cobertura geográfica, y los costos. </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7</a:t>
            </a:fld>
            <a:endParaRPr lang="es-ES" dirty="0"/>
          </a:p>
        </p:txBody>
      </p:sp>
    </p:spTree>
    <p:extLst>
      <p:ext uri="{BB962C8B-B14F-4D97-AF65-F5344CB8AC3E}">
        <p14:creationId xmlns:p14="http://schemas.microsoft.com/office/powerpoint/2010/main" val="98929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9</a:t>
            </a:fld>
            <a:endParaRPr lang="es-ES" dirty="0"/>
          </a:p>
        </p:txBody>
      </p:sp>
    </p:spTree>
    <p:extLst>
      <p:ext uri="{BB962C8B-B14F-4D97-AF65-F5344CB8AC3E}">
        <p14:creationId xmlns:p14="http://schemas.microsoft.com/office/powerpoint/2010/main" val="299361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10</a:t>
            </a:fld>
            <a:endParaRPr lang="es-ES" dirty="0"/>
          </a:p>
        </p:txBody>
      </p:sp>
    </p:spTree>
    <p:extLst>
      <p:ext uri="{BB962C8B-B14F-4D97-AF65-F5344CB8AC3E}">
        <p14:creationId xmlns:p14="http://schemas.microsoft.com/office/powerpoint/2010/main" val="164528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11</a:t>
            </a:fld>
            <a:endParaRPr lang="es-ES" dirty="0"/>
          </a:p>
        </p:txBody>
      </p:sp>
    </p:spTree>
    <p:extLst>
      <p:ext uri="{BB962C8B-B14F-4D97-AF65-F5344CB8AC3E}">
        <p14:creationId xmlns:p14="http://schemas.microsoft.com/office/powerpoint/2010/main" val="324718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12</a:t>
            </a:fld>
            <a:endParaRPr lang="es-ES" dirty="0"/>
          </a:p>
        </p:txBody>
      </p:sp>
    </p:spTree>
    <p:extLst>
      <p:ext uri="{BB962C8B-B14F-4D97-AF65-F5344CB8AC3E}">
        <p14:creationId xmlns:p14="http://schemas.microsoft.com/office/powerpoint/2010/main" val="96340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y tabla del título">
    <p:bg>
      <p:bgPr>
        <a:solidFill>
          <a:schemeClr val="tx1"/>
        </a:solidFill>
        <a:effectLst/>
      </p:bgPr>
    </p:bg>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orma libre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5" name="Forma libre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7" name="Forma libre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es-ES" sz="2000"/>
            </a:lvl1pPr>
            <a:lvl2pPr marL="457200" indent="0">
              <a:spcBef>
                <a:spcPts val="1800"/>
              </a:spcBef>
              <a:buNone/>
              <a:defRPr lang="es-ES" sz="2000"/>
            </a:lvl2pPr>
            <a:lvl3pPr marL="914400" indent="0">
              <a:spcBef>
                <a:spcPts val="1800"/>
              </a:spcBef>
              <a:buNone/>
              <a:defRPr lang="es-ES" sz="2000"/>
            </a:lvl3pPr>
            <a:lvl4pPr marL="1371600" indent="0">
              <a:spcBef>
                <a:spcPts val="1800"/>
              </a:spcBef>
              <a:buNone/>
              <a:defRPr lang="es-ES" sz="2000"/>
            </a:lvl4pPr>
            <a:lvl5pPr marL="1828800" indent="0">
              <a:spcBef>
                <a:spcPts val="1800"/>
              </a:spcBef>
              <a:buNone/>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dos contenidos">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es-ES" sz="2000"/>
            </a:lvl1pPr>
            <a:lvl2pPr>
              <a:spcBef>
                <a:spcPts val="18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a 2">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9" name="Marcador de posición de la tab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es-ES"/>
            </a:lvl1pPr>
          </a:lstStyle>
          <a:p>
            <a:pPr rtl="0"/>
            <a:r>
              <a:rPr lang="es-MX"/>
              <a:t>Haz clic en el icono para agregar una tabla</a:t>
            </a:r>
            <a:endParaRPr lang="es-ES"/>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4" name="Conector rec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es-ES" sz="4400" b="1" i="0" spc="50" baseline="0">
                <a:latin typeface="+mj-lt"/>
              </a:defRPr>
            </a:lvl1pPr>
          </a:lstStyle>
          <a:p>
            <a:pPr rtl="0"/>
            <a:r>
              <a:rPr lang="es-ES" noProof="0" dirty="0"/>
              <a:t>Haga clic para agregar un título </a:t>
            </a:r>
          </a:p>
        </p:txBody>
      </p:sp>
      <p:sp>
        <p:nvSpPr>
          <p:cNvPr id="2" name="Marcador de contenid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es-ES" sz="2400" b="1" i="0" kern="1200" dirty="0">
                <a:solidFill>
                  <a:schemeClr val="tx2">
                    <a:lumMod val="75000"/>
                  </a:schemeClr>
                </a:solidFill>
                <a:latin typeface="+mn-lt"/>
                <a:ea typeface="+mn-ea"/>
                <a:cs typeface="+mn-cs"/>
              </a:defRPr>
            </a:lvl1pPr>
            <a:lvl2pPr indent="-283464">
              <a:spcBef>
                <a:spcPts val="6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3" name="Marcador de número de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es-ES"/>
            </a:defPPr>
          </a:lstStyle>
          <a:p>
            <a:pPr rtl="0"/>
            <a:fld id="{294A09A9-5501-47C1-A89A-A340965A2BE2}" type="slidenum">
              <a:rPr lang="es-ES" noProof="0" smtClean="0"/>
              <a:pPr rtl="0"/>
              <a:t>‹Nº›</a:t>
            </a:fld>
            <a:endParaRPr lang="es-ES" noProof="0" dirty="0"/>
          </a:p>
        </p:txBody>
      </p:sp>
      <p:sp>
        <p:nvSpPr>
          <p:cNvPr id="42" name="Marcador de fech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es-ES"/>
            </a:defPPr>
          </a:lstStyle>
          <a:p>
            <a:pPr rtl="0"/>
            <a:endParaRPr lang="es-ES" noProof="0" dirty="0">
              <a:latin typeface="+mn-lt"/>
            </a:endParaRPr>
          </a:p>
        </p:txBody>
      </p:sp>
      <p:cxnSp>
        <p:nvCxnSpPr>
          <p:cNvPr id="4" name="Conector rec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accent3"/>
        </a:solidFill>
        <a:effectLst/>
      </p:bgPr>
    </p:bg>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es-ES" sz="2000">
                <a:solidFill>
                  <a:schemeClr val="tx1"/>
                </a:solidFill>
              </a:defRPr>
            </a:lvl1pPr>
          </a:lstStyle>
          <a:p>
            <a:pPr rtl="0"/>
            <a:r>
              <a:rPr lang="es-MX"/>
              <a:t>Haz clic en el icono para agregar una imagen</a:t>
            </a:r>
            <a:endParaRPr lang="es-ES"/>
          </a:p>
        </p:txBody>
      </p:sp>
      <p:sp>
        <p:nvSpPr>
          <p:cNvPr id="18" name="Títu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es-ES" sz="6000" b="1" i="0" baseline="0">
                <a:solidFill>
                  <a:schemeClr val="tx1"/>
                </a:solidFill>
                <a:latin typeface="+mj-lt"/>
              </a:defRPr>
            </a:lvl1pPr>
          </a:lstStyle>
          <a:p>
            <a:pPr rtl="0"/>
            <a:r>
              <a:rPr lang="es-ES"/>
              <a:t>Haga clic para agregar un título </a:t>
            </a:r>
          </a:p>
        </p:txBody>
      </p:sp>
      <p:sp>
        <p:nvSpPr>
          <p:cNvPr id="7" name="Rectángu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2">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sp>
        <p:nvSpPr>
          <p:cNvPr id="6" name="Marcador de posición de imagen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es-ES" sz="2000"/>
            </a:lvl1pPr>
          </a:lstStyle>
          <a:p>
            <a:pPr rtl="0"/>
            <a:r>
              <a:rPr lang="es-MX"/>
              <a:t>Haz clic en el icono para agregar una imagen</a:t>
            </a:r>
            <a:endParaRPr lang="es-ES"/>
          </a:p>
        </p:txBody>
      </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7" name="Conector rec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umen 2">
    <p:bg>
      <p:bgPr>
        <a:solidFill>
          <a:schemeClr val="tx1"/>
        </a:solidFill>
        <a:effectLst/>
      </p:bgPr>
    </p:bg>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orma libre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es-ES" sz="4400" b="1" i="0">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número de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5" name="Marcador de fech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dos contenidos 2">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9436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3" name="Marcador de contenid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 ">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8" name="Forma libre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dirty="0"/>
            </a:p>
          </p:txBody>
        </p:sp>
        <p:sp>
          <p:nvSpPr>
            <p:cNvPr id="19" name="Forma libre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es-ES" sz="2000"/>
            </a:lvl1pPr>
            <a:lvl2pPr marL="914400" indent="-457200">
              <a:spcBef>
                <a:spcPts val="1800"/>
              </a:spcBef>
              <a:buFont typeface="+mj-lt"/>
              <a:buAutoNum type="alphaLcPeriod"/>
              <a:defRPr lang="es-ES" sz="2000"/>
            </a:lvl2pPr>
            <a:lvl3pPr marL="1371600" indent="-457200">
              <a:spcBef>
                <a:spcPts val="1800"/>
              </a:spcBef>
              <a:buFont typeface="+mj-lt"/>
              <a:buAutoNum type="arabicParenR"/>
              <a:defRPr lang="es-ES" sz="2000"/>
            </a:lvl3pPr>
            <a:lvl4pPr marL="1371600" indent="0">
              <a:spcBef>
                <a:spcPts val="1800"/>
              </a:spcBef>
              <a:buFont typeface="+mj-lt"/>
              <a:buNone/>
              <a:defRPr lang="es-ES" sz="2000"/>
            </a:lvl4pPr>
            <a:lvl5pPr marL="2286000" indent="-457200">
              <a:spcBef>
                <a:spcPts val="1800"/>
              </a:spcBef>
              <a:buFont typeface="+mj-lt"/>
              <a:buAutoNum type="arabicPeriod"/>
              <a:defRPr lang="es-ES" sz="2000"/>
            </a:lvl5pPr>
          </a:lstStyle>
          <a:p>
            <a:pPr lvl="0" rtl="0"/>
            <a:r>
              <a:rPr lang="es-ES"/>
              <a:t>Haga clic para agregar contenido</a:t>
            </a:r>
          </a:p>
          <a:p>
            <a:pPr lvl="1" rtl="0"/>
            <a:r>
              <a:rPr lang="es-ES"/>
              <a:t>Segundo nivel</a:t>
            </a:r>
          </a:p>
          <a:p>
            <a:pPr lvl="2" rtl="0"/>
            <a:r>
              <a:rPr lang="es-ES"/>
              <a:t>Tercer nivel</a:t>
            </a:r>
          </a:p>
          <a:p>
            <a:pPr lvl="3" rtl="0"/>
            <a:endParaRPr lang="es-ES" dirty="0"/>
          </a:p>
        </p:txBody>
      </p:sp>
      <p:sp>
        <p:nvSpPr>
          <p:cNvPr id="2" name="Marcador de contenid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e imagen del título">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3" name="Marcador de contenid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Marcador de posición de imagen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es-ES" sz="2000">
                <a:solidFill>
                  <a:schemeClr val="bg1"/>
                </a:solidFill>
              </a:defRPr>
            </a:lvl1pPr>
          </a:lstStyle>
          <a:p>
            <a:pPr rtl="0"/>
            <a:r>
              <a:rPr lang="es-MX"/>
              <a:t>Haz clic en el icono para agregar una imagen</a:t>
            </a:r>
            <a:endParaRPr lang="es-ES"/>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p>
        </p:txBody>
      </p:sp>
      <p:sp>
        <p:nvSpPr>
          <p:cNvPr id="30" name="Marcador de fech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es-ES" sz="1100" b="0" i="0">
                <a:solidFill>
                  <a:schemeClr val="bg1"/>
                </a:solidFill>
                <a:latin typeface="+mn-lt"/>
              </a:defRPr>
            </a:lvl1pPr>
          </a:lstStyle>
          <a:p>
            <a:pPr rtl="0"/>
            <a:endParaRPr lang="es-ES" dirty="0">
              <a:latin typeface="+mn-lt"/>
            </a:endParaRPr>
          </a:p>
        </p:txBody>
      </p:sp>
      <p:sp>
        <p:nvSpPr>
          <p:cNvPr id="32" name="Marcador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es-ES" sz="1100" b="1" i="0">
                <a:solidFill>
                  <a:schemeClr val="bg1"/>
                </a:solidFill>
                <a:latin typeface="+mn-lt"/>
              </a:defRPr>
            </a:lvl1pPr>
          </a:lstStyle>
          <a:p>
            <a:pPr rtl="0"/>
            <a:fld id="{294A09A9-5501-47C1-A89A-A340965A2BE2}" type="slidenum">
              <a:rPr lang="es-ES" smtClean="0"/>
              <a:pPr rtl="0"/>
              <a:t>‹Nº›</a:t>
            </a:fld>
            <a:endParaRPr lang="es-E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es-ES" sz="4400" b="1" i="0" kern="1200" spc="100" baseline="0">
          <a:solidFill>
            <a:schemeClr val="bg1"/>
          </a:solidFill>
          <a:latin typeface="+mj-lt"/>
          <a:ea typeface="+mj-ea"/>
          <a:cs typeface="+mj-cs"/>
        </a:defRPr>
      </a:lvl1pPr>
      <a:lvl2pPr eaLnBrk="1" hangingPunct="1">
        <a:defRPr lang="es-ES">
          <a:solidFill>
            <a:schemeClr val="tx2"/>
          </a:solidFill>
        </a:defRPr>
      </a:lvl2pPr>
      <a:lvl3pPr eaLnBrk="1" hangingPunct="1">
        <a:defRPr lang="es-ES">
          <a:solidFill>
            <a:schemeClr val="tx2"/>
          </a:solidFill>
        </a:defRPr>
      </a:lvl3pPr>
      <a:lvl4pPr eaLnBrk="1" hangingPunct="1">
        <a:defRPr lang="es-ES">
          <a:solidFill>
            <a:schemeClr val="tx2"/>
          </a:solidFill>
        </a:defRPr>
      </a:lvl4pPr>
      <a:lvl5pPr eaLnBrk="1" hangingPunct="1">
        <a:defRPr lang="es-ES">
          <a:solidFill>
            <a:schemeClr val="tx2"/>
          </a:solidFill>
        </a:defRPr>
      </a:lvl5pPr>
      <a:lvl6pPr eaLnBrk="1" hangingPunct="1">
        <a:defRPr lang="es-ES">
          <a:solidFill>
            <a:schemeClr val="tx2"/>
          </a:solidFill>
        </a:defRPr>
      </a:lvl6pPr>
      <a:lvl7pPr eaLnBrk="1" hangingPunct="1">
        <a:defRPr lang="es-ES">
          <a:solidFill>
            <a:schemeClr val="tx2"/>
          </a:solidFill>
        </a:defRPr>
      </a:lvl7pPr>
      <a:lvl8pPr eaLnBrk="1" hangingPunct="1">
        <a:defRPr lang="es-ES">
          <a:solidFill>
            <a:schemeClr val="tx2"/>
          </a:solidFill>
        </a:defRPr>
      </a:lvl8pPr>
      <a:lvl9pPr eaLnBrk="1" hangingPunct="1">
        <a:defRPr lang="es-ES">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es-ES"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es-ES"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es-ES"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hyperlink" Target="https://pasteleriasanantonio.com/"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0.jpeg"/><Relationship Id="rId7" Type="http://schemas.openxmlformats.org/officeDocument/2006/relationships/diagramColors" Target="../diagrams/colors2.xm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B1D9D6-2977-ABCD-FDF8-51AFA5064E54}"/>
              </a:ext>
            </a:extLst>
          </p:cNvPr>
          <p:cNvSpPr>
            <a:spLocks noGrp="1"/>
          </p:cNvSpPr>
          <p:nvPr>
            <p:ph type="ctrTitle"/>
          </p:nvPr>
        </p:nvSpPr>
        <p:spPr>
          <a:xfrm>
            <a:off x="4789714" y="411479"/>
            <a:ext cx="7006590" cy="3291840"/>
          </a:xfrm>
        </p:spPr>
        <p:txBody>
          <a:bodyPr rtlCol="0" anchor="b">
            <a:normAutofit/>
          </a:bodyPr>
          <a:lstStyle>
            <a:defPPr>
              <a:defRPr lang="es-ES"/>
            </a:defPPr>
          </a:lstStyle>
          <a:p>
            <a:pPr rtl="0"/>
            <a:r>
              <a:rPr lang="en-US" sz="5100" dirty="0" err="1"/>
              <a:t>Gestión</a:t>
            </a:r>
            <a:r>
              <a:rPr lang="en-US" sz="5100" dirty="0"/>
              <a:t> de Canales de </a:t>
            </a:r>
            <a:r>
              <a:rPr lang="en-US" sz="5100" dirty="0" err="1"/>
              <a:t>Distribución</a:t>
            </a:r>
            <a:r>
              <a:rPr lang="en-US" sz="5100" dirty="0"/>
              <a:t> y Trade Marketing</a:t>
            </a:r>
            <a:endParaRPr lang="es-ES" sz="5100" dirty="0"/>
          </a:p>
        </p:txBody>
      </p:sp>
      <p:sp>
        <p:nvSpPr>
          <p:cNvPr id="7" name="Text Placeholder 2">
            <a:extLst>
              <a:ext uri="{FF2B5EF4-FFF2-40B4-BE49-F238E27FC236}">
                <a16:creationId xmlns:a16="http://schemas.microsoft.com/office/drawing/2014/main" id="{1593E6F1-47C2-BB39-845D-C4996440F784}"/>
              </a:ext>
            </a:extLst>
          </p:cNvPr>
          <p:cNvSpPr>
            <a:spLocks noGrp="1"/>
          </p:cNvSpPr>
          <p:nvPr>
            <p:ph type="body" sz="quarter" idx="11"/>
          </p:nvPr>
        </p:nvSpPr>
        <p:spPr>
          <a:xfrm>
            <a:off x="6309905" y="4549552"/>
            <a:ext cx="5486400" cy="1645920"/>
          </a:xfrm>
        </p:spPr>
        <p:txBody>
          <a:bodyPr/>
          <a:lstStyle/>
          <a:p>
            <a:r>
              <a:rPr lang="en-US" dirty="0" err="1"/>
              <a:t>Sesiones</a:t>
            </a:r>
            <a:r>
              <a:rPr lang="en-US" dirty="0"/>
              <a:t> 9 y 10</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pic>
        <p:nvPicPr>
          <p:cNvPr id="1028" name="Picture 4" descr="Las bodegas y su conversión a minimarkets: el salto que vienen dando ante  la aparición de marcas como Mass o tiendas como Oxxo y Listo | ECONOMIA |  GESTIÓN">
            <a:extLst>
              <a:ext uri="{FF2B5EF4-FFF2-40B4-BE49-F238E27FC236}">
                <a16:creationId xmlns:a16="http://schemas.microsoft.com/office/drawing/2014/main" id="{EA5F6E13-75E5-01DE-91A4-6E3E62F23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83313"/>
            <a:ext cx="4712028" cy="268098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245D59DE-4773-407E-5948-60E9A8F3789B}"/>
              </a:ext>
            </a:extLst>
          </p:cNvPr>
          <p:cNvSpPr txBox="1"/>
          <p:nvPr/>
        </p:nvSpPr>
        <p:spPr>
          <a:xfrm>
            <a:off x="1650272" y="3152510"/>
            <a:ext cx="4094480" cy="1477328"/>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Suelen ser comercios familiares, comercializan alimentos, bebidas y artículos de higiene y limpieza. </a:t>
            </a:r>
          </a:p>
          <a:p>
            <a:pPr algn="ctr"/>
            <a:endPar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Generalmente el cliente no elige.</a:t>
            </a:r>
            <a:endParaRPr lang="es-PE"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CuadroTexto 12">
            <a:extLst>
              <a:ext uri="{FF2B5EF4-FFF2-40B4-BE49-F238E27FC236}">
                <a16:creationId xmlns:a16="http://schemas.microsoft.com/office/drawing/2014/main" id="{7E37674B-A3E0-A0DE-4505-BABF565ABEF0}"/>
              </a:ext>
            </a:extLst>
          </p:cNvPr>
          <p:cNvSpPr txBox="1"/>
          <p:nvPr/>
        </p:nvSpPr>
        <p:spPr>
          <a:xfrm>
            <a:off x="6992292" y="5179276"/>
            <a:ext cx="3585740" cy="646331"/>
          </a:xfrm>
          <a:prstGeom prst="rect">
            <a:avLst/>
          </a:prstGeom>
          <a:noFill/>
        </p:spPr>
        <p:txBody>
          <a:bodyPr wrap="square">
            <a:spAutoFit/>
          </a:bodyPr>
          <a:lstStyle/>
          <a:p>
            <a:pPr algn="ctr"/>
            <a:r>
              <a:rPr lang="es-ES" dirty="0">
                <a:solidFill>
                  <a:schemeClr val="bg1"/>
                </a:solidFill>
                <a:highlight>
                  <a:srgbClr val="FFFFFF"/>
                </a:highlight>
                <a:latin typeface="-apple-system"/>
              </a:rPr>
              <a:t>Ejem: </a:t>
            </a:r>
            <a:r>
              <a:rPr lang="es-MX" dirty="0">
                <a:solidFill>
                  <a:schemeClr val="bg1"/>
                </a:solidFill>
                <a:highlight>
                  <a:srgbClr val="FFFFFF"/>
                </a:highlight>
                <a:latin typeface="-apple-system"/>
              </a:rPr>
              <a:t>bodegas de barrio, </a:t>
            </a:r>
            <a:r>
              <a:rPr lang="es-MX" dirty="0" err="1">
                <a:solidFill>
                  <a:schemeClr val="bg1"/>
                </a:solidFill>
                <a:highlight>
                  <a:srgbClr val="FFFFFF"/>
                </a:highlight>
                <a:latin typeface="-apple-system"/>
              </a:rPr>
              <a:t>kiosko</a:t>
            </a:r>
            <a:r>
              <a:rPr lang="es-MX" dirty="0">
                <a:solidFill>
                  <a:schemeClr val="bg1"/>
                </a:solidFill>
                <a:highlight>
                  <a:srgbClr val="FFFFFF"/>
                </a:highlight>
                <a:latin typeface="-apple-system"/>
              </a:rPr>
              <a:t> de la esquina, puesto del mercado, </a:t>
            </a:r>
            <a:r>
              <a:rPr lang="es-MX" dirty="0" err="1">
                <a:solidFill>
                  <a:schemeClr val="bg1"/>
                </a:solidFill>
                <a:highlight>
                  <a:srgbClr val="FFFFFF"/>
                </a:highlight>
                <a:latin typeface="-apple-system"/>
              </a:rPr>
              <a:t>etc</a:t>
            </a:r>
            <a:endParaRPr lang="es-MX" b="0" i="0" dirty="0">
              <a:solidFill>
                <a:schemeClr val="bg1"/>
              </a:solidFill>
              <a:effectLst/>
              <a:highlight>
                <a:srgbClr val="FFFFFF"/>
              </a:highlight>
              <a:latin typeface="-apple-system"/>
            </a:endParaRPr>
          </a:p>
        </p:txBody>
      </p:sp>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CANAL TRADICIONAL</a:t>
            </a:r>
            <a:endParaRPr lang="es-ES" altLang="es-PE" sz="4400" b="1" i="0" kern="1200" spc="100" baseline="0" dirty="0">
              <a:solidFill>
                <a:schemeClr val="bg1"/>
              </a:solidFill>
              <a:latin typeface="+mj-lt"/>
              <a:ea typeface="+mj-ea"/>
              <a:cs typeface="+mj-cs"/>
            </a:endParaRPr>
          </a:p>
        </p:txBody>
      </p:sp>
    </p:spTree>
    <p:extLst>
      <p:ext uri="{BB962C8B-B14F-4D97-AF65-F5344CB8AC3E}">
        <p14:creationId xmlns:p14="http://schemas.microsoft.com/office/powerpoint/2010/main" val="254668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pic>
        <p:nvPicPr>
          <p:cNvPr id="1026" name="Picture 2" descr="Perú: Conoce las estrategias de sostenibilidad de supermercados Wong">
            <a:extLst>
              <a:ext uri="{FF2B5EF4-FFF2-40B4-BE49-F238E27FC236}">
                <a16:creationId xmlns:a16="http://schemas.microsoft.com/office/drawing/2014/main" id="{76080AEC-129C-573B-38B7-FB8DDED3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980" y="2140364"/>
            <a:ext cx="3868420" cy="25772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2357750-99AF-17AC-BEEC-448E370EA8B1}"/>
              </a:ext>
            </a:extLst>
          </p:cNvPr>
          <p:cNvSpPr txBox="1"/>
          <p:nvPr/>
        </p:nvSpPr>
        <p:spPr>
          <a:xfrm>
            <a:off x="1133906" y="2792415"/>
            <a:ext cx="4962094" cy="1477328"/>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Puede ser físico o virtual. </a:t>
            </a:r>
          </a:p>
          <a:p>
            <a:pPr algn="ctr"/>
            <a:endPar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El cliente</a:t>
            </a:r>
            <a:r>
              <a:rPr lang="es-ES" b="0" i="0" dirty="0">
                <a:solidFill>
                  <a:schemeClr val="bg1"/>
                </a:solidFill>
                <a:effectLst/>
                <a:highlight>
                  <a:srgbClr val="FFFFFF"/>
                </a:highlight>
                <a:latin typeface="Lato Medium" panose="020F0502020204030203" pitchFamily="34" charset="0"/>
                <a:ea typeface="Lato Medium" panose="020F0502020204030203" pitchFamily="34" charset="0"/>
                <a:cs typeface="Lato Medium" panose="020F0502020204030203" pitchFamily="34" charset="0"/>
              </a:rPr>
              <a:t> tiene acceso directo a los productos exhibidos, eligen con autonomía el producto que mejor se adapte a sus necesidades.</a:t>
            </a:r>
          </a:p>
        </p:txBody>
      </p:sp>
      <p:sp>
        <p:nvSpPr>
          <p:cNvPr id="8" name="CuadroTexto 7">
            <a:extLst>
              <a:ext uri="{FF2B5EF4-FFF2-40B4-BE49-F238E27FC236}">
                <a16:creationId xmlns:a16="http://schemas.microsoft.com/office/drawing/2014/main" id="{ADF98073-D020-3D96-96EB-C73ECA52AFDC}"/>
              </a:ext>
            </a:extLst>
          </p:cNvPr>
          <p:cNvSpPr txBox="1"/>
          <p:nvPr/>
        </p:nvSpPr>
        <p:spPr>
          <a:xfrm>
            <a:off x="6798151" y="4721744"/>
            <a:ext cx="4004832" cy="646331"/>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Ejem: </a:t>
            </a:r>
            <a:r>
              <a:rPr lang="es-MX"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Supermercados, mayoristas (Makro), C&amp;C (Tambo), e-</a:t>
            </a:r>
            <a:r>
              <a:rPr lang="es-MX" dirty="0" err="1">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commerce</a:t>
            </a:r>
            <a:endParaRPr lang="es-MX" b="0" i="0" dirty="0">
              <a:solidFill>
                <a:schemeClr val="bg1"/>
              </a:solidFill>
              <a:effectLst/>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CANAL MODERNO</a:t>
            </a:r>
            <a:endParaRPr lang="es-ES" altLang="es-PE" sz="4400" b="1" i="0" kern="1200" spc="100" baseline="0" dirty="0">
              <a:solidFill>
                <a:schemeClr val="bg1"/>
              </a:solidFill>
              <a:latin typeface="+mj-lt"/>
              <a:ea typeface="+mj-ea"/>
              <a:cs typeface="+mj-cs"/>
            </a:endParaRPr>
          </a:p>
        </p:txBody>
      </p:sp>
      <p:sp>
        <p:nvSpPr>
          <p:cNvPr id="5" name="CuadroTexto 4">
            <a:extLst>
              <a:ext uri="{FF2B5EF4-FFF2-40B4-BE49-F238E27FC236}">
                <a16:creationId xmlns:a16="http://schemas.microsoft.com/office/drawing/2014/main" id="{49EBC62E-98FC-7053-DA17-317478957B1B}"/>
              </a:ext>
            </a:extLst>
          </p:cNvPr>
          <p:cNvSpPr txBox="1"/>
          <p:nvPr/>
        </p:nvSpPr>
        <p:spPr>
          <a:xfrm>
            <a:off x="1178225" y="6375045"/>
            <a:ext cx="9835550"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a:r>
              <a:rPr lang="es-MX" b="0" i="0" dirty="0">
                <a:solidFill>
                  <a:schemeClr val="bg1"/>
                </a:solidFill>
                <a:effectLst/>
                <a:latin typeface="-apple-system"/>
              </a:rPr>
              <a:t>Cada formato distinto y deberás aplicar tu estrategia de marketing de distinta manera </a:t>
            </a:r>
            <a:r>
              <a:rPr lang="es-MX" dirty="0">
                <a:solidFill>
                  <a:schemeClr val="bg1"/>
                </a:solidFill>
                <a:latin typeface="-apple-system"/>
              </a:rPr>
              <a:t>para</a:t>
            </a:r>
            <a:r>
              <a:rPr lang="es-MX" b="0" i="0" dirty="0">
                <a:solidFill>
                  <a:schemeClr val="bg1"/>
                </a:solidFill>
                <a:effectLst/>
                <a:latin typeface="-apple-system"/>
              </a:rPr>
              <a:t> cada canal.</a:t>
            </a:r>
            <a:endParaRPr lang="es-PE" dirty="0">
              <a:solidFill>
                <a:schemeClr val="bg1"/>
              </a:solidFill>
            </a:endParaRPr>
          </a:p>
        </p:txBody>
      </p:sp>
      <p:pic>
        <p:nvPicPr>
          <p:cNvPr id="16386" name="Picture 2">
            <a:extLst>
              <a:ext uri="{FF2B5EF4-FFF2-40B4-BE49-F238E27FC236}">
                <a16:creationId xmlns:a16="http://schemas.microsoft.com/office/drawing/2014/main" id="{DCE5A0E2-251F-09B2-5513-D41E9AF82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495" b="18249"/>
          <a:stretch/>
        </p:blipFill>
        <p:spPr bwMode="auto">
          <a:xfrm>
            <a:off x="1662833" y="4573875"/>
            <a:ext cx="3869849" cy="113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09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OMNICANALIDAD 360°</a:t>
            </a:r>
            <a:endParaRPr lang="es-ES" altLang="es-PE" sz="4400" b="1" i="0" kern="1200" spc="100" baseline="0" dirty="0">
              <a:solidFill>
                <a:schemeClr val="bg1"/>
              </a:solidFill>
              <a:latin typeface="+mj-lt"/>
              <a:ea typeface="+mj-ea"/>
              <a:cs typeface="+mj-cs"/>
            </a:endParaRPr>
          </a:p>
        </p:txBody>
      </p:sp>
      <p:sp>
        <p:nvSpPr>
          <p:cNvPr id="6" name="CuadroTexto 5">
            <a:extLst>
              <a:ext uri="{FF2B5EF4-FFF2-40B4-BE49-F238E27FC236}">
                <a16:creationId xmlns:a16="http://schemas.microsoft.com/office/drawing/2014/main" id="{99855DB8-7EB8-BBEF-04AE-DFC84E64D06E}"/>
              </a:ext>
            </a:extLst>
          </p:cNvPr>
          <p:cNvSpPr txBox="1"/>
          <p:nvPr/>
        </p:nvSpPr>
        <p:spPr>
          <a:xfrm>
            <a:off x="1136469" y="2291405"/>
            <a:ext cx="10672353" cy="646331"/>
          </a:xfrm>
          <a:prstGeom prst="rect">
            <a:avLst/>
          </a:prstGeom>
          <a:noFill/>
        </p:spPr>
        <p:txBody>
          <a:bodyPr wrap="square">
            <a:spAutoFit/>
          </a:bodyPr>
          <a:lstStyle/>
          <a:p>
            <a:pPr algn="ctr"/>
            <a:r>
              <a:rPr lang="es-ES" dirty="0">
                <a:solidFill>
                  <a:schemeClr val="bg1"/>
                </a:solidFill>
              </a:rPr>
              <a:t>Integración perfecta de todos los canales y puntos de contacto disponibles para el consumidor, de modo que la experiencia sea consistente y fluida sin importar por dónde o cómo interactúe el cliente con la marca.</a:t>
            </a:r>
            <a:endParaRPr lang="es-PE" dirty="0">
              <a:solidFill>
                <a:schemeClr val="bg1"/>
              </a:solidFill>
            </a:endParaRPr>
          </a:p>
        </p:txBody>
      </p:sp>
      <p:pic>
        <p:nvPicPr>
          <p:cNvPr id="11266" name="Picture 2" descr="Omnicanalidad: ¿Qué es y cuáles son sus ventajas?">
            <a:extLst>
              <a:ext uri="{FF2B5EF4-FFF2-40B4-BE49-F238E27FC236}">
                <a16:creationId xmlns:a16="http://schemas.microsoft.com/office/drawing/2014/main" id="{6072BD36-897A-ADA7-9AEA-8DBC06B96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182" y="3188609"/>
            <a:ext cx="5074309" cy="340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14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4" name="Freeform 6">
            <a:extLst>
              <a:ext uri="{FF2B5EF4-FFF2-40B4-BE49-F238E27FC236}">
                <a16:creationId xmlns:a16="http://schemas.microsoft.com/office/drawing/2014/main" id="{239670EC-49C6-0760-A7E0-6202901C84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8533" y="1364831"/>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6" name="Freeform 7">
            <a:extLst>
              <a:ext uri="{FF2B5EF4-FFF2-40B4-BE49-F238E27FC236}">
                <a16:creationId xmlns:a16="http://schemas.microsoft.com/office/drawing/2014/main" id="{FA570B38-B7B4-21A8-62B1-A9E66DA15F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117879" y="1090032"/>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7" name="Rectangle 22">
            <a:extLst>
              <a:ext uri="{FF2B5EF4-FFF2-40B4-BE49-F238E27FC236}">
                <a16:creationId xmlns:a16="http://schemas.microsoft.com/office/drawing/2014/main" id="{B4AABF26-8560-3A45-03EC-42ED94B77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38387" y="1090032"/>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aphicFrame>
        <p:nvGraphicFramePr>
          <p:cNvPr id="8" name="Tabla 7">
            <a:extLst>
              <a:ext uri="{FF2B5EF4-FFF2-40B4-BE49-F238E27FC236}">
                <a16:creationId xmlns:a16="http://schemas.microsoft.com/office/drawing/2014/main" id="{F877403F-F7FC-4C06-BC88-75A542BC838D}"/>
              </a:ext>
            </a:extLst>
          </p:cNvPr>
          <p:cNvGraphicFramePr>
            <a:graphicFrameLocks noGrp="1"/>
          </p:cNvGraphicFramePr>
          <p:nvPr>
            <p:extLst>
              <p:ext uri="{D42A27DB-BD31-4B8C-83A1-F6EECF244321}">
                <p14:modId xmlns:p14="http://schemas.microsoft.com/office/powerpoint/2010/main" val="2123876516"/>
              </p:ext>
            </p:extLst>
          </p:nvPr>
        </p:nvGraphicFramePr>
        <p:xfrm>
          <a:off x="1263578" y="2088672"/>
          <a:ext cx="9664848" cy="3395605"/>
        </p:xfrm>
        <a:graphic>
          <a:graphicData uri="http://schemas.openxmlformats.org/drawingml/2006/table">
            <a:tbl>
              <a:tblPr firstRow="1" firstCol="1">
                <a:noFill/>
                <a:tableStyleId>{00A15C55-8517-42AA-B614-E9B94910E393}</a:tableStyleId>
              </a:tblPr>
              <a:tblGrid>
                <a:gridCol w="2018688">
                  <a:extLst>
                    <a:ext uri="{9D8B030D-6E8A-4147-A177-3AD203B41FA5}">
                      <a16:colId xmlns:a16="http://schemas.microsoft.com/office/drawing/2014/main" val="1841340280"/>
                    </a:ext>
                  </a:extLst>
                </a:gridCol>
                <a:gridCol w="2090386">
                  <a:extLst>
                    <a:ext uri="{9D8B030D-6E8A-4147-A177-3AD203B41FA5}">
                      <a16:colId xmlns:a16="http://schemas.microsoft.com/office/drawing/2014/main" val="953078441"/>
                    </a:ext>
                  </a:extLst>
                </a:gridCol>
                <a:gridCol w="1649047">
                  <a:extLst>
                    <a:ext uri="{9D8B030D-6E8A-4147-A177-3AD203B41FA5}">
                      <a16:colId xmlns:a16="http://schemas.microsoft.com/office/drawing/2014/main" val="1390768740"/>
                    </a:ext>
                  </a:extLst>
                </a:gridCol>
                <a:gridCol w="3906727">
                  <a:extLst>
                    <a:ext uri="{9D8B030D-6E8A-4147-A177-3AD203B41FA5}">
                      <a16:colId xmlns:a16="http://schemas.microsoft.com/office/drawing/2014/main" val="2556808610"/>
                    </a:ext>
                  </a:extLst>
                </a:gridCol>
              </a:tblGrid>
              <a:tr h="556757">
                <a:tc>
                  <a:txBody>
                    <a:bodyPr/>
                    <a:lstStyle/>
                    <a:p>
                      <a:pPr algn="ctr" fontAlgn="ctr"/>
                      <a:r>
                        <a:rPr lang="es-PE" sz="1600" b="0" u="none" strike="noStrike" cap="all" spc="150">
                          <a:solidFill>
                            <a:schemeClr val="tx1"/>
                          </a:solidFill>
                          <a:effectLst/>
                        </a:rPr>
                        <a:t>Relación</a:t>
                      </a:r>
                      <a:endParaRPr lang="es-PE" sz="1600" b="0" i="0" u="none" strike="noStrike" cap="all" spc="150">
                        <a:solidFill>
                          <a:schemeClr val="tx1"/>
                        </a:solidFill>
                        <a:effectLst/>
                        <a:latin typeface="Aptos Narrow" panose="020B0004020202020204" pitchFamily="34" charset="0"/>
                      </a:endParaRPr>
                    </a:p>
                  </a:txBody>
                  <a:tcPr marL="137660" marR="137660" marT="137660" marB="137660" anchor="b">
                    <a:lnL w="12700" cmpd="sng">
                      <a:noFill/>
                    </a:lnL>
                    <a:lnR w="12700" cmpd="sng">
                      <a:noFill/>
                    </a:lnR>
                    <a:lnT w="12700" cmpd="sng">
                      <a:noFill/>
                    </a:lnT>
                    <a:lnB w="38100" cmpd="sng">
                      <a:noFill/>
                    </a:lnB>
                    <a:solidFill>
                      <a:srgbClr val="505356"/>
                    </a:solidFill>
                  </a:tcPr>
                </a:tc>
                <a:tc>
                  <a:txBody>
                    <a:bodyPr/>
                    <a:lstStyle/>
                    <a:p>
                      <a:pPr algn="ctr" fontAlgn="ctr"/>
                      <a:r>
                        <a:rPr lang="es-PE" sz="1600" b="0" u="none" strike="noStrike" cap="all" spc="150">
                          <a:solidFill>
                            <a:schemeClr val="tx1"/>
                          </a:solidFill>
                          <a:effectLst/>
                        </a:rPr>
                        <a:t>Distribución</a:t>
                      </a:r>
                      <a:endParaRPr lang="es-PE" sz="1600" b="0" i="0" u="none" strike="noStrike" cap="all" spc="150">
                        <a:solidFill>
                          <a:schemeClr val="tx1"/>
                        </a:solidFill>
                        <a:effectLst/>
                        <a:latin typeface="Aptos Narrow" panose="020B0004020202020204" pitchFamily="34" charset="0"/>
                      </a:endParaRPr>
                    </a:p>
                  </a:txBody>
                  <a:tcPr marL="137660" marR="137660" marT="137660" marB="137660" anchor="b">
                    <a:lnL w="12700" cmpd="sng">
                      <a:noFill/>
                    </a:lnL>
                    <a:lnR w="12700" cmpd="sng">
                      <a:noFill/>
                    </a:lnR>
                    <a:lnT w="12700" cmpd="sng">
                      <a:noFill/>
                    </a:lnT>
                    <a:lnB w="38100" cmpd="sng">
                      <a:noFill/>
                    </a:lnB>
                    <a:solidFill>
                      <a:srgbClr val="505356"/>
                    </a:solidFill>
                  </a:tcPr>
                </a:tc>
                <a:tc>
                  <a:txBody>
                    <a:bodyPr/>
                    <a:lstStyle/>
                    <a:p>
                      <a:pPr algn="ctr" fontAlgn="ctr"/>
                      <a:r>
                        <a:rPr lang="es-PE" sz="1600" b="0" u="none" strike="noStrike" cap="all" spc="150">
                          <a:solidFill>
                            <a:schemeClr val="tx1"/>
                          </a:solidFill>
                          <a:effectLst/>
                        </a:rPr>
                        <a:t>Venta</a:t>
                      </a:r>
                      <a:endParaRPr lang="es-PE" sz="1600" b="0" i="0" u="none" strike="noStrike" cap="all" spc="150">
                        <a:solidFill>
                          <a:schemeClr val="tx1"/>
                        </a:solidFill>
                        <a:effectLst/>
                        <a:latin typeface="Aptos Narrow" panose="020B0004020202020204" pitchFamily="34" charset="0"/>
                      </a:endParaRPr>
                    </a:p>
                  </a:txBody>
                  <a:tcPr marL="137660" marR="137660" marT="137660" marB="137660" anchor="b">
                    <a:lnL w="12700" cmpd="sng">
                      <a:noFill/>
                    </a:lnL>
                    <a:lnR w="12700" cmpd="sng">
                      <a:noFill/>
                    </a:lnR>
                    <a:lnT w="12700" cmpd="sng">
                      <a:noFill/>
                    </a:lnT>
                    <a:lnB w="38100" cmpd="sng">
                      <a:noFill/>
                    </a:lnB>
                    <a:solidFill>
                      <a:srgbClr val="505356"/>
                    </a:solidFill>
                  </a:tcPr>
                </a:tc>
                <a:tc>
                  <a:txBody>
                    <a:bodyPr/>
                    <a:lstStyle/>
                    <a:p>
                      <a:pPr algn="ctr" fontAlgn="ctr"/>
                      <a:r>
                        <a:rPr lang="es-PE" sz="1600" b="0" u="none" strike="noStrike" cap="all" spc="150" dirty="0">
                          <a:solidFill>
                            <a:schemeClr val="tx1"/>
                          </a:solidFill>
                          <a:effectLst/>
                        </a:rPr>
                        <a:t>Ejemplo</a:t>
                      </a:r>
                      <a:endParaRPr lang="es-PE" sz="1600" b="0" i="0" u="none" strike="noStrike" cap="all" spc="150" dirty="0">
                        <a:solidFill>
                          <a:schemeClr val="tx1"/>
                        </a:solidFill>
                        <a:effectLst/>
                        <a:latin typeface="Aptos Narrow" panose="020B0004020202020204" pitchFamily="34" charset="0"/>
                      </a:endParaRPr>
                    </a:p>
                  </a:txBody>
                  <a:tcPr marL="137660" marR="137660" marT="137660" marB="137660" anchor="b">
                    <a:lnL w="12700" cmpd="sng">
                      <a:noFill/>
                    </a:lnL>
                    <a:lnR w="12700" cmpd="sng">
                      <a:noFill/>
                    </a:lnR>
                    <a:lnT w="12700" cmpd="sng">
                      <a:noFill/>
                    </a:lnT>
                    <a:lnB w="38100" cmpd="sng">
                      <a:noFill/>
                    </a:lnB>
                    <a:solidFill>
                      <a:srgbClr val="505356"/>
                    </a:solidFill>
                  </a:tcPr>
                </a:tc>
                <a:extLst>
                  <a:ext uri="{0D108BD9-81ED-4DB2-BD59-A6C34878D82A}">
                    <a16:rowId xmlns:a16="http://schemas.microsoft.com/office/drawing/2014/main" val="3145434106"/>
                  </a:ext>
                </a:extLst>
              </a:tr>
              <a:tr h="709712">
                <a:tc>
                  <a:txBody>
                    <a:bodyPr/>
                    <a:lstStyle/>
                    <a:p>
                      <a:pPr algn="ctr" fontAlgn="ctr"/>
                      <a:r>
                        <a:rPr lang="es-PE" sz="1300" b="1" u="none" strike="noStrike" cap="none" spc="0">
                          <a:solidFill>
                            <a:schemeClr val="bg1"/>
                          </a:solidFill>
                          <a:effectLst/>
                        </a:rPr>
                        <a:t>Directo y Moderno</a:t>
                      </a:r>
                      <a:endParaRPr lang="es-PE" sz="1300" b="1"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38100" cmpd="sng">
                      <a:noFill/>
                    </a:lnT>
                    <a:lnB w="12700" cmpd="sng">
                      <a:noFill/>
                      <a:prstDash val="solid"/>
                    </a:lnB>
                    <a:noFill/>
                  </a:tcPr>
                </a:tc>
                <a:tc>
                  <a:txBody>
                    <a:bodyPr/>
                    <a:lstStyle/>
                    <a:p>
                      <a:pPr algn="ctr" fontAlgn="ctr"/>
                      <a:r>
                        <a:rPr lang="es-ES" sz="1300" u="none" strike="noStrike" cap="none" spc="0">
                          <a:solidFill>
                            <a:schemeClr val="bg1"/>
                          </a:solidFill>
                          <a:effectLst/>
                        </a:rPr>
                        <a:t>Del fabricante al consumidor final</a:t>
                      </a:r>
                      <a:endParaRPr lang="es-ES"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38100" cmpd="sng">
                      <a:noFill/>
                    </a:lnT>
                    <a:lnB w="12700" cmpd="sng">
                      <a:noFill/>
                      <a:prstDash val="solid"/>
                    </a:lnB>
                    <a:noFill/>
                  </a:tcPr>
                </a:tc>
                <a:tc>
                  <a:txBody>
                    <a:bodyPr/>
                    <a:lstStyle/>
                    <a:p>
                      <a:pPr algn="ctr" fontAlgn="ctr"/>
                      <a:r>
                        <a:rPr lang="es-PE" sz="1300" u="none" strike="noStrike" cap="none" spc="0">
                          <a:solidFill>
                            <a:schemeClr val="bg1"/>
                          </a:solidFill>
                          <a:effectLst/>
                        </a:rPr>
                        <a:t>Tienda virtual</a:t>
                      </a:r>
                      <a:endParaRPr lang="es-PE"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38100" cmpd="sng">
                      <a:noFill/>
                    </a:lnT>
                    <a:lnB w="12700" cmpd="sng">
                      <a:noFill/>
                      <a:prstDash val="solid"/>
                    </a:lnB>
                    <a:noFill/>
                  </a:tcPr>
                </a:tc>
                <a:tc>
                  <a:txBody>
                    <a:bodyPr/>
                    <a:lstStyle/>
                    <a:p>
                      <a:pPr algn="ctr" fontAlgn="ctr"/>
                      <a:r>
                        <a:rPr lang="es-ES" sz="1300" u="none" strike="noStrike" cap="none" spc="0" dirty="0">
                          <a:solidFill>
                            <a:schemeClr val="bg1"/>
                          </a:solidFill>
                          <a:effectLst/>
                        </a:rPr>
                        <a:t> Pastelería San Antonio vendiendo por </a:t>
                      </a:r>
                      <a:r>
                        <a:rPr lang="es-PE" sz="1400" dirty="0">
                          <a:hlinkClick r:id="rId3"/>
                        </a:rPr>
                        <a:t>https://pasteleriasanantonio.com/</a:t>
                      </a:r>
                      <a:endParaRPr lang="es-ES" sz="1300" b="0" i="0" u="none" strike="noStrike" cap="none" spc="0" dirty="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1228978034"/>
                  </a:ext>
                </a:extLst>
              </a:tr>
              <a:tr h="709712">
                <a:tc>
                  <a:txBody>
                    <a:bodyPr/>
                    <a:lstStyle/>
                    <a:p>
                      <a:pPr algn="ctr" fontAlgn="ctr"/>
                      <a:r>
                        <a:rPr lang="es-PE" sz="1300" b="1" u="none" strike="noStrike" cap="none" spc="0">
                          <a:solidFill>
                            <a:schemeClr val="bg1"/>
                          </a:solidFill>
                          <a:effectLst/>
                        </a:rPr>
                        <a:t>Directo y Tradicional</a:t>
                      </a:r>
                      <a:endParaRPr lang="es-PE" sz="1300" b="1"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ES" sz="1300" u="none" strike="noStrike" cap="none" spc="0">
                          <a:solidFill>
                            <a:schemeClr val="bg1"/>
                          </a:solidFill>
                          <a:effectLst/>
                        </a:rPr>
                        <a:t>Del fabricante al consumidor final</a:t>
                      </a:r>
                      <a:endParaRPr lang="es-ES"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PE" sz="1300" u="none" strike="noStrike" cap="none" spc="0">
                          <a:solidFill>
                            <a:schemeClr val="bg1"/>
                          </a:solidFill>
                          <a:effectLst/>
                        </a:rPr>
                        <a:t>Puesto de Mercado</a:t>
                      </a:r>
                      <a:endParaRPr lang="es-PE"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ES" sz="1300" u="none" strike="noStrike" cap="none" spc="0" dirty="0">
                          <a:solidFill>
                            <a:schemeClr val="bg1"/>
                          </a:solidFill>
                          <a:effectLst/>
                        </a:rPr>
                        <a:t> Productor de frutas vendiendo directamente en </a:t>
                      </a:r>
                      <a:r>
                        <a:rPr lang="es-ES" sz="1300" u="none" strike="noStrike" cap="none" spc="0" dirty="0" err="1">
                          <a:solidFill>
                            <a:schemeClr val="bg1"/>
                          </a:solidFill>
                          <a:effectLst/>
                        </a:rPr>
                        <a:t>Agroferias</a:t>
                      </a:r>
                      <a:r>
                        <a:rPr lang="es-ES" sz="1300" u="none" strike="noStrike" cap="none" spc="0" dirty="0">
                          <a:solidFill>
                            <a:schemeClr val="bg1"/>
                          </a:solidFill>
                          <a:effectLst/>
                        </a:rPr>
                        <a:t> Campesinas.</a:t>
                      </a:r>
                      <a:endParaRPr lang="es-ES" sz="1300" b="0" i="0" u="none" strike="noStrike" cap="none" spc="0" dirty="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3506614375"/>
                  </a:ext>
                </a:extLst>
              </a:tr>
              <a:tr h="709712">
                <a:tc>
                  <a:txBody>
                    <a:bodyPr/>
                    <a:lstStyle/>
                    <a:p>
                      <a:pPr algn="ctr" fontAlgn="ctr"/>
                      <a:r>
                        <a:rPr lang="es-PE" sz="1300" b="1" u="none" strike="noStrike" cap="none" spc="0">
                          <a:solidFill>
                            <a:schemeClr val="bg1"/>
                          </a:solidFill>
                          <a:effectLst/>
                        </a:rPr>
                        <a:t>Indirecto y Moderno</a:t>
                      </a:r>
                      <a:endParaRPr lang="es-PE" sz="1300" b="1"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PE" sz="1300" u="none" strike="noStrike" cap="none" spc="0" dirty="0">
                          <a:solidFill>
                            <a:schemeClr val="bg1"/>
                          </a:solidFill>
                          <a:effectLst/>
                        </a:rPr>
                        <a:t>Intermediarios</a:t>
                      </a:r>
                      <a:endParaRPr lang="es-PE" sz="1300" b="0" i="0" u="none" strike="noStrike" cap="none" spc="0" dirty="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PE" sz="1300" u="none" strike="noStrike" cap="none" spc="0">
                          <a:solidFill>
                            <a:schemeClr val="bg1"/>
                          </a:solidFill>
                          <a:effectLst/>
                        </a:rPr>
                        <a:t>Tienda por departamento</a:t>
                      </a:r>
                      <a:endParaRPr lang="es-PE"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ES" sz="1300" b="0" i="0" u="none" strike="noStrike" cap="none" spc="0" err="1">
                          <a:solidFill>
                            <a:schemeClr val="bg1"/>
                          </a:solidFill>
                          <a:effectLst/>
                          <a:latin typeface="Aptos Narrow" panose="020B0004020202020204" pitchFamily="34" charset="0"/>
                        </a:rPr>
                        <a:t>Pioner</a:t>
                      </a:r>
                      <a:r>
                        <a:rPr lang="es-ES" sz="1300" b="0" i="0" u="none" strike="noStrike" cap="none" spc="0">
                          <a:solidFill>
                            <a:schemeClr val="bg1"/>
                          </a:solidFill>
                          <a:effectLst/>
                          <a:latin typeface="Aptos Narrow" panose="020B0004020202020204" pitchFamily="34" charset="0"/>
                        </a:rPr>
                        <a:t> vende jeans en Ripley.</a:t>
                      </a: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1570864071"/>
                  </a:ext>
                </a:extLst>
              </a:tr>
              <a:tr h="709712">
                <a:tc>
                  <a:txBody>
                    <a:bodyPr/>
                    <a:lstStyle/>
                    <a:p>
                      <a:pPr algn="ctr" fontAlgn="ctr"/>
                      <a:r>
                        <a:rPr lang="es-PE" sz="1300" b="1" u="none" strike="noStrike" cap="none" spc="0">
                          <a:solidFill>
                            <a:schemeClr val="bg1"/>
                          </a:solidFill>
                          <a:effectLst/>
                        </a:rPr>
                        <a:t>Indirecto y Tradicional</a:t>
                      </a:r>
                      <a:endParaRPr lang="es-PE" sz="1300" b="1"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PE" sz="1300" u="none" strike="noStrike" cap="none" spc="0" dirty="0">
                          <a:solidFill>
                            <a:schemeClr val="bg1"/>
                          </a:solidFill>
                          <a:effectLst/>
                        </a:rPr>
                        <a:t>Intermediarios</a:t>
                      </a:r>
                      <a:endParaRPr lang="es-PE" sz="1300" b="0" i="0" u="none" strike="noStrike" cap="none" spc="0" dirty="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PE" sz="1300" u="none" strike="noStrike" cap="none" spc="0">
                          <a:solidFill>
                            <a:schemeClr val="bg1"/>
                          </a:solidFill>
                          <a:effectLst/>
                        </a:rPr>
                        <a:t>Tienda mayorista</a:t>
                      </a:r>
                      <a:endParaRPr lang="es-PE" sz="1300" b="0" i="0" u="none" strike="noStrike" cap="none" spc="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tc>
                  <a:txBody>
                    <a:bodyPr/>
                    <a:lstStyle/>
                    <a:p>
                      <a:pPr algn="ctr" fontAlgn="ctr"/>
                      <a:r>
                        <a:rPr lang="es-ES" sz="1300" u="none" strike="noStrike" cap="none" spc="0" dirty="0">
                          <a:solidFill>
                            <a:schemeClr val="bg1"/>
                          </a:solidFill>
                          <a:effectLst/>
                        </a:rPr>
                        <a:t> Artículos de higiene personal adquiridos en el mercado de productores de Santa Anita.</a:t>
                      </a:r>
                      <a:endParaRPr lang="es-ES" sz="1300" b="0" i="0" u="none" strike="noStrike" cap="none" spc="0" dirty="0">
                        <a:solidFill>
                          <a:schemeClr val="bg1"/>
                        </a:solidFill>
                        <a:effectLst/>
                        <a:latin typeface="Aptos Narrow" panose="020B0004020202020204" pitchFamily="34" charset="0"/>
                      </a:endParaRPr>
                    </a:p>
                  </a:txBody>
                  <a:tcPr marL="137660" marR="137660" marT="137660" marB="137660" anchor="b">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a16="http://schemas.microsoft.com/office/drawing/2014/main" val="940775504"/>
                  </a:ext>
                </a:extLst>
              </a:tr>
            </a:tbl>
          </a:graphicData>
        </a:graphic>
      </p:graphicFrame>
      <p:sp>
        <p:nvSpPr>
          <p:cNvPr id="2" name="Título 7">
            <a:extLst>
              <a:ext uri="{FF2B5EF4-FFF2-40B4-BE49-F238E27FC236}">
                <a16:creationId xmlns:a16="http://schemas.microsoft.com/office/drawing/2014/main" id="{14CF2867-68E8-F35E-2563-899E8A6C899C}"/>
              </a:ext>
            </a:extLst>
          </p:cNvPr>
          <p:cNvSpPr txBox="1">
            <a:spLocks/>
          </p:cNvSpPr>
          <p:nvPr/>
        </p:nvSpPr>
        <p:spPr>
          <a:xfrm>
            <a:off x="620110" y="257892"/>
            <a:ext cx="11739880" cy="1107240"/>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spc="100" dirty="0">
                <a:solidFill>
                  <a:schemeClr val="bg1"/>
                </a:solidFill>
              </a:rPr>
              <a:t>¿Cómo se relacionan los canales de distribución y venta?</a:t>
            </a:r>
            <a:endParaRPr lang="es-ES" altLang="es-PE" sz="4400" b="1" i="0" kern="1200" spc="100" baseline="0" dirty="0">
              <a:solidFill>
                <a:schemeClr val="bg1"/>
              </a:solidFill>
              <a:latin typeface="+mj-lt"/>
              <a:ea typeface="+mj-ea"/>
              <a:cs typeface="+mj-cs"/>
            </a:endParaRPr>
          </a:p>
        </p:txBody>
      </p:sp>
    </p:spTree>
    <p:extLst>
      <p:ext uri="{BB962C8B-B14F-4D97-AF65-F5344CB8AC3E}">
        <p14:creationId xmlns:p14="http://schemas.microsoft.com/office/powerpoint/2010/main" val="1042295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eria - Iconos gratis de márketing">
            <a:extLst>
              <a:ext uri="{FF2B5EF4-FFF2-40B4-BE49-F238E27FC236}">
                <a16:creationId xmlns:a16="http://schemas.microsoft.com/office/drawing/2014/main" id="{2B730A22-81E9-08C6-4D61-98DFCFF979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90" b="26476"/>
          <a:stretch/>
        </p:blipFill>
        <p:spPr bwMode="auto">
          <a:xfrm>
            <a:off x="20" y="1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7544F8CA-7854-4AEA-5BE9-0DE4432C891E}"/>
              </a:ext>
            </a:extLst>
          </p:cNvPr>
          <p:cNvSpPr>
            <a:spLocks noGrp="1"/>
          </p:cNvSpPr>
          <p:nvPr>
            <p:ph type="title"/>
          </p:nvPr>
        </p:nvSpPr>
        <p:spPr>
          <a:xfrm>
            <a:off x="6309359" y="444933"/>
            <a:ext cx="5477479" cy="3291840"/>
          </a:xfrm>
        </p:spPr>
        <p:txBody>
          <a:bodyPr anchor="b">
            <a:normAutofit/>
          </a:bodyPr>
          <a:lstStyle/>
          <a:p>
            <a:r>
              <a:rPr lang="es-PE" dirty="0"/>
              <a:t>2. </a:t>
            </a:r>
            <a:r>
              <a:rPr lang="es-PE" dirty="0" err="1"/>
              <a:t>Trade</a:t>
            </a:r>
            <a:r>
              <a:rPr lang="es-PE" dirty="0"/>
              <a:t> Marketing</a:t>
            </a:r>
          </a:p>
        </p:txBody>
      </p:sp>
    </p:spTree>
    <p:extLst>
      <p:ext uri="{BB962C8B-B14F-4D97-AF65-F5344CB8AC3E}">
        <p14:creationId xmlns:p14="http://schemas.microsoft.com/office/powerpoint/2010/main" val="2180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077814" y="910593"/>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3" name="CuadroTexto 2">
            <a:extLst>
              <a:ext uri="{FF2B5EF4-FFF2-40B4-BE49-F238E27FC236}">
                <a16:creationId xmlns:a16="http://schemas.microsoft.com/office/drawing/2014/main" id="{86FB4082-891B-B4B4-FCDE-85320B4691FC}"/>
              </a:ext>
            </a:extLst>
          </p:cNvPr>
          <p:cNvSpPr txBox="1"/>
          <p:nvPr/>
        </p:nvSpPr>
        <p:spPr>
          <a:xfrm>
            <a:off x="1965039" y="2870980"/>
            <a:ext cx="9517007" cy="923330"/>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Son las estrategias para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aumentar la demanda </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de productos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en los puntos de venta</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 mejorar la relación con los distribuidores y minoristas, y asegurar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que los productos se destaquen frente a la competencia</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a:t>
            </a:r>
            <a:endParaRPr lang="es-MX"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pic>
        <p:nvPicPr>
          <p:cNvPr id="1026" name="Picture 2" descr="Trade Marketing: what is it and how to create your strategy?">
            <a:extLst>
              <a:ext uri="{FF2B5EF4-FFF2-40B4-BE49-F238E27FC236}">
                <a16:creationId xmlns:a16="http://schemas.microsoft.com/office/drawing/2014/main" id="{8DE73791-4718-437D-5F37-3A5E82ED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265" y="103670"/>
            <a:ext cx="4942378" cy="259873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7759675-68B4-878A-8699-14319202BBE7}"/>
              </a:ext>
            </a:extLst>
          </p:cNvPr>
          <p:cNvSpPr txBox="1"/>
          <p:nvPr/>
        </p:nvSpPr>
        <p:spPr>
          <a:xfrm>
            <a:off x="1991165" y="4539679"/>
            <a:ext cx="4032069" cy="175432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rtl="0">
              <a:defRPr lang="es-ES"/>
            </a:defPPr>
            <a:lvl1pPr>
              <a:defRPr>
                <a:solidFill>
                  <a:schemeClr val="bg1"/>
                </a:solidFill>
                <a:highlight>
                  <a:srgbClr val="FFFFFF"/>
                </a:highlight>
                <a:latin typeface="-apple-system"/>
              </a:defRPr>
            </a:lvl1pPr>
            <a:lvl2pPr lvl="1">
              <a:defRPr>
                <a:solidFill>
                  <a:schemeClr val="bg1"/>
                </a:solidFill>
              </a:defRPr>
            </a:lvl2pPr>
          </a:lstStyle>
          <a:p>
            <a:pPr algn="ctr"/>
            <a:r>
              <a:rPr lang="es-PE" b="1" dirty="0" err="1">
                <a:solidFill>
                  <a:schemeClr val="tx1"/>
                </a:solidFill>
                <a:latin typeface="Lato Medium" panose="020F0502020204030203" pitchFamily="34" charset="0"/>
                <a:ea typeface="Lato Medium" panose="020F0502020204030203" pitchFamily="34" charset="0"/>
                <a:cs typeface="Lato Medium" panose="020F0502020204030203" pitchFamily="34" charset="0"/>
              </a:rPr>
              <a:t>Trade</a:t>
            </a:r>
            <a:r>
              <a:rPr lang="es-PE" b="1"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marketing</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Se centra en el canal de distribución.</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a:t>
            </a:r>
          </a:p>
          <a:p>
            <a:r>
              <a:rPr lang="es-PE"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Objetivo</a:t>
            </a: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Incentivar a los minoristas y distribuidores a promover y vender los productos de la empresa.</a:t>
            </a:r>
          </a:p>
        </p:txBody>
      </p:sp>
      <p:sp>
        <p:nvSpPr>
          <p:cNvPr id="6" name="CuadroTexto 5">
            <a:extLst>
              <a:ext uri="{FF2B5EF4-FFF2-40B4-BE49-F238E27FC236}">
                <a16:creationId xmlns:a16="http://schemas.microsoft.com/office/drawing/2014/main" id="{38549146-A093-6320-24B8-FE7A6F4D31C4}"/>
              </a:ext>
            </a:extLst>
          </p:cNvPr>
          <p:cNvSpPr txBox="1"/>
          <p:nvPr/>
        </p:nvSpPr>
        <p:spPr>
          <a:xfrm>
            <a:off x="6417189" y="4597983"/>
            <a:ext cx="4731193" cy="175432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rtl="0">
              <a:defRPr lang="es-ES"/>
            </a:defPPr>
            <a:lvl1pPr>
              <a:defRPr>
                <a:solidFill>
                  <a:schemeClr val="bg1"/>
                </a:solidFill>
                <a:highlight>
                  <a:srgbClr val="FFFFFF"/>
                </a:highlight>
                <a:latin typeface="-apple-system"/>
              </a:defRPr>
            </a:lvl1pPr>
          </a:lstStyle>
          <a:p>
            <a:pPr algn="ctr"/>
            <a:r>
              <a:rPr lang="es-PE" b="1"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Marketing tradicional</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Se enfoca en el consumidor final.</a:t>
            </a:r>
          </a:p>
          <a:p>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a:t>
            </a:r>
          </a:p>
          <a:p>
            <a:r>
              <a:rPr lang="es-PE"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Objetivo</a:t>
            </a: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Crear demanda y lealtad entre los consumidores.</a:t>
            </a:r>
          </a:p>
          <a:p>
            <a:endPar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CuadroTexto 7">
            <a:extLst>
              <a:ext uri="{FF2B5EF4-FFF2-40B4-BE49-F238E27FC236}">
                <a16:creationId xmlns:a16="http://schemas.microsoft.com/office/drawing/2014/main" id="{0A73093B-415E-DC51-79F4-642DC8C2D9A1}"/>
              </a:ext>
            </a:extLst>
          </p:cNvPr>
          <p:cNvSpPr txBox="1"/>
          <p:nvPr/>
        </p:nvSpPr>
        <p:spPr>
          <a:xfrm>
            <a:off x="2794033" y="4170347"/>
            <a:ext cx="7246312" cy="369332"/>
          </a:xfrm>
          <a:prstGeom prst="rect">
            <a:avLst/>
          </a:prstGeom>
          <a:noFill/>
        </p:spPr>
        <p:txBody>
          <a:bodyPr wrap="square">
            <a:spAutoFit/>
          </a:bodyPr>
          <a:lstStyle/>
          <a:p>
            <a:pPr algn="ctr">
              <a:spcBef>
                <a:spcPts val="0"/>
              </a:spcBef>
            </a:pPr>
            <a:r>
              <a:rPr lang="es-ES" altLang="es-PE" sz="18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Diferencia entre </a:t>
            </a:r>
            <a:r>
              <a:rPr lang="es-ES" altLang="es-PE" sz="18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Trade</a:t>
            </a:r>
            <a:r>
              <a:rPr lang="es-ES" altLang="es-PE" sz="18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Marketing y Marketing tradicional</a:t>
            </a:r>
          </a:p>
        </p:txBody>
      </p:sp>
    </p:spTree>
    <p:extLst>
      <p:ext uri="{BB962C8B-B14F-4D97-AF65-F5344CB8AC3E}">
        <p14:creationId xmlns:p14="http://schemas.microsoft.com/office/powerpoint/2010/main" val="416233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3" name="CuadroTexto 2">
            <a:extLst>
              <a:ext uri="{FF2B5EF4-FFF2-40B4-BE49-F238E27FC236}">
                <a16:creationId xmlns:a16="http://schemas.microsoft.com/office/drawing/2014/main" id="{86FB4082-891B-B4B4-FCDE-85320B4691FC}"/>
              </a:ext>
            </a:extLst>
          </p:cNvPr>
          <p:cNvSpPr txBox="1"/>
          <p:nvPr/>
        </p:nvSpPr>
        <p:spPr>
          <a:xfrm>
            <a:off x="822960" y="2483240"/>
            <a:ext cx="11050973" cy="646331"/>
          </a:xfrm>
          <a:prstGeom prst="rect">
            <a:avLst/>
          </a:prstGeom>
          <a:noFill/>
        </p:spPr>
        <p:txBody>
          <a:bodyPr wrap="square">
            <a:spAutoFit/>
          </a:bodyPr>
          <a:lstStyle/>
          <a:p>
            <a:pPr algn="ct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Se centra en la </a:t>
            </a:r>
            <a:r>
              <a:rPr lang="es-ES"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colaboración entre fabricantes y distribuidores </a:t>
            </a: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para aumentar la visibilidad y la disponibilidad de los productos en el punto de venta.</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0143" y="1940676"/>
            <a:ext cx="8396715" cy="461665"/>
          </a:xfrm>
          <a:prstGeom prst="rect">
            <a:avLst/>
          </a:prstGeom>
          <a:noFill/>
        </p:spPr>
        <p:txBody>
          <a:bodyPr wrap="square" rtlCol="0">
            <a:spAutoFit/>
          </a:bodyPr>
          <a:lstStyle/>
          <a:p>
            <a:pPr algn="ct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Materiales Punto de Venta (POSM - Point </a:t>
            </a:r>
            <a:r>
              <a:rPr lang="es-PE"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of</a:t>
            </a: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Sales </a:t>
            </a:r>
            <a:r>
              <a:rPr lang="es-PE"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Materials</a:t>
            </a: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a:t>
            </a:r>
          </a:p>
        </p:txBody>
      </p:sp>
      <p:pic>
        <p:nvPicPr>
          <p:cNvPr id="7170" name="Picture 2" descr="Cuáles son las diferencias entre material POP y POS?">
            <a:extLst>
              <a:ext uri="{FF2B5EF4-FFF2-40B4-BE49-F238E27FC236}">
                <a16:creationId xmlns:a16="http://schemas.microsoft.com/office/drawing/2014/main" id="{427406B9-F98A-8070-FDDE-37A491F83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42" y="3764210"/>
            <a:ext cx="4732195" cy="26833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terial POP para desorbitar el espacio de exhibición | InformaBTL">
            <a:extLst>
              <a:ext uri="{FF2B5EF4-FFF2-40B4-BE49-F238E27FC236}">
                <a16:creationId xmlns:a16="http://schemas.microsoft.com/office/drawing/2014/main" id="{AC240EA4-6301-96E1-50F4-89D8B597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173" y="3691724"/>
            <a:ext cx="3674473" cy="27558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Vainsa - Griferias por Uso">
            <a:extLst>
              <a:ext uri="{FF2B5EF4-FFF2-40B4-BE49-F238E27FC236}">
                <a16:creationId xmlns:a16="http://schemas.microsoft.com/office/drawing/2014/main" id="{42859693-4C15-2264-FD63-EAC810F956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61" r="12353"/>
          <a:stretch/>
        </p:blipFill>
        <p:spPr bwMode="auto">
          <a:xfrm>
            <a:off x="9701985" y="3534709"/>
            <a:ext cx="2396399" cy="1546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odimac abre su tienda #254 en Latinoamérica | Perú Retail">
            <a:extLst>
              <a:ext uri="{FF2B5EF4-FFF2-40B4-BE49-F238E27FC236}">
                <a16:creationId xmlns:a16="http://schemas.microsoft.com/office/drawing/2014/main" id="{2F935F89-6120-68F4-611A-C010DD9D55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42"/>
          <a:stretch/>
        </p:blipFill>
        <p:spPr bwMode="auto">
          <a:xfrm>
            <a:off x="9736476" y="5081158"/>
            <a:ext cx="2327418" cy="1366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Vestidos para Anfitrionas Excon ❤️ Trajes de Anfitrionas">
            <a:extLst>
              <a:ext uri="{FF2B5EF4-FFF2-40B4-BE49-F238E27FC236}">
                <a16:creationId xmlns:a16="http://schemas.microsoft.com/office/drawing/2014/main" id="{C52E2AB0-460E-F0EA-25C5-24B5720AB1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14" r="4214"/>
          <a:stretch/>
        </p:blipFill>
        <p:spPr bwMode="auto">
          <a:xfrm>
            <a:off x="9283171" y="4494780"/>
            <a:ext cx="1035756" cy="154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814435" y="1908041"/>
            <a:ext cx="7302137" cy="461665"/>
          </a:xfrm>
          <a:prstGeom prst="rect">
            <a:avLst/>
          </a:prstGeom>
          <a:noFill/>
        </p:spPr>
        <p:txBody>
          <a:bodyPr wrap="square" rtlCol="0">
            <a:spAutoFit/>
          </a:bodyPr>
          <a:lstStyle/>
          <a:p>
            <a:pPr algn="ctr"/>
            <a:r>
              <a:rPr lang="pt-BR"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Programas de Incentivos para Distribuidores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8194" name="Picture 2" descr="P&amp;G recalls some conditioner, shampoo sprays due to potential cancer risk,  ET BrandEquity">
            <a:extLst>
              <a:ext uri="{FF2B5EF4-FFF2-40B4-BE49-F238E27FC236}">
                <a16:creationId xmlns:a16="http://schemas.microsoft.com/office/drawing/2014/main" id="{C13914B4-9DE5-7BCF-6F59-4A4854E2E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247" y="3088210"/>
            <a:ext cx="3688250" cy="276618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0E327F5-368D-2C1B-5AED-BDC9F61A3228}"/>
              </a:ext>
            </a:extLst>
          </p:cNvPr>
          <p:cNvPicPr>
            <a:picLocks noChangeAspect="1"/>
          </p:cNvPicPr>
          <p:nvPr/>
        </p:nvPicPr>
        <p:blipFill>
          <a:blip r:embed="rId4"/>
          <a:stretch>
            <a:fillRect/>
          </a:stretch>
        </p:blipFill>
        <p:spPr>
          <a:xfrm>
            <a:off x="6465504" y="3088210"/>
            <a:ext cx="4185080" cy="2806946"/>
          </a:xfrm>
          <a:prstGeom prst="rect">
            <a:avLst/>
          </a:prstGeom>
        </p:spPr>
      </p:pic>
      <p:sp>
        <p:nvSpPr>
          <p:cNvPr id="6" name="CuadroTexto 5">
            <a:extLst>
              <a:ext uri="{FF2B5EF4-FFF2-40B4-BE49-F238E27FC236}">
                <a16:creationId xmlns:a16="http://schemas.microsoft.com/office/drawing/2014/main" id="{34D7B1F1-F616-B85F-9E8C-A2A86B8C1612}"/>
              </a:ext>
            </a:extLst>
          </p:cNvPr>
          <p:cNvSpPr txBox="1"/>
          <p:nvPr/>
        </p:nvSpPr>
        <p:spPr>
          <a:xfrm>
            <a:off x="-201387" y="2369706"/>
            <a:ext cx="12393387" cy="363818"/>
          </a:xfrm>
          <a:prstGeom prst="rect">
            <a:avLst/>
          </a:prstGeom>
          <a:noFill/>
        </p:spPr>
        <p:txBody>
          <a:bodyPr wrap="square">
            <a:spAutoFit/>
          </a:bodyPr>
          <a:lstStyle/>
          <a:p>
            <a:pPr lvl="0" algn="ctr">
              <a:lnSpc>
                <a:spcPct val="107000"/>
              </a:lnSpc>
              <a:spcAft>
                <a:spcPts val="800"/>
              </a:spcAft>
              <a:buSzPts val="1000"/>
              <a:tabLst>
                <a:tab pos="457200" algn="l"/>
              </a:tabLst>
            </a:pP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Ofrecer incentivos a los distribuidores para motivarlos a promocionar y vender los productos de manera activa.</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57337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856683"/>
            <a:ext cx="7302137" cy="461665"/>
          </a:xfrm>
          <a:prstGeom prst="rect">
            <a:avLst/>
          </a:prstGeom>
          <a:noFill/>
        </p:spPr>
        <p:txBody>
          <a:bodyPr wrap="square" rtlCol="0">
            <a:spAutoFit/>
          </a:bodyPr>
          <a:lstStyle/>
          <a:p>
            <a:pPr algn="ctr"/>
            <a:r>
              <a:rPr lang="pt-BR"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Co-Marketing</a:t>
            </a:r>
            <a:r>
              <a:rPr lang="pt-BR"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y </a:t>
            </a:r>
            <a:r>
              <a:rPr lang="pt-BR"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Co-Branding</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201387" y="2226015"/>
            <a:ext cx="12393387" cy="762773"/>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Colaboración entre fabricantes y distribuidores para desarrollar campañas de marketing conjuntas. </a:t>
            </a:r>
          </a:p>
          <a:p>
            <a:pPr lvl="0" algn="ctr">
              <a:lnSpc>
                <a:spcPct val="107000"/>
              </a:lnSpc>
              <a:spcAft>
                <a:spcPts val="800"/>
              </a:spcAft>
              <a:buSzPts val="1000"/>
              <a:tabLst>
                <a:tab pos="457200" algn="l"/>
              </a:tabLst>
            </a:pPr>
            <a:r>
              <a:rPr lang="es-ES" kern="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I</a:t>
            </a: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ncluyen promociones conjuntas, demostraciones en tienda y ofertas especiales. </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9218" name="Picture 2" descr="KÉRASTASE - Encantos Salones">
            <a:extLst>
              <a:ext uri="{FF2B5EF4-FFF2-40B4-BE49-F238E27FC236}">
                <a16:creationId xmlns:a16="http://schemas.microsoft.com/office/drawing/2014/main" id="{05735241-CDA7-C13D-3DFD-2D80CA525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57" y="3429000"/>
            <a:ext cx="3648891" cy="273666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18FBFC2-C4C8-E817-913D-579FF4644926}"/>
              </a:ext>
            </a:extLst>
          </p:cNvPr>
          <p:cNvPicPr>
            <a:picLocks noChangeAspect="1"/>
          </p:cNvPicPr>
          <p:nvPr/>
        </p:nvPicPr>
        <p:blipFill>
          <a:blip r:embed="rId4"/>
          <a:stretch>
            <a:fillRect/>
          </a:stretch>
        </p:blipFill>
        <p:spPr>
          <a:xfrm>
            <a:off x="5464924" y="3158488"/>
            <a:ext cx="6014609" cy="2876552"/>
          </a:xfrm>
          <a:prstGeom prst="rect">
            <a:avLst/>
          </a:prstGeom>
        </p:spPr>
      </p:pic>
    </p:spTree>
    <p:extLst>
      <p:ext uri="{BB962C8B-B14F-4D97-AF65-F5344CB8AC3E}">
        <p14:creationId xmlns:p14="http://schemas.microsoft.com/office/powerpoint/2010/main" val="333146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908935"/>
            <a:ext cx="7302137" cy="461665"/>
          </a:xfrm>
          <a:prstGeom prst="rect">
            <a:avLst/>
          </a:prstGeom>
          <a:noFill/>
        </p:spPr>
        <p:txBody>
          <a:bodyPr wrap="square" rtlCol="0">
            <a:spAutoFit/>
          </a:bodyPr>
          <a:lstStyle/>
          <a:p>
            <a:pPr algn="ctr"/>
            <a:r>
              <a:rPr lang="es-ES"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Desarrollo de Capacitación y Soporte a Vendedores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201387" y="2435023"/>
            <a:ext cx="12393387" cy="363818"/>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Los fabricantes capacitan y dan soporte continuo a los vendedores de sus productos en tiendas especializadas.</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10248" name="Picture 8" descr="LG realizó una capacitación para mostrar la tecnología de avanzada  incorporada a sus lavarropas - Revista Integración Empresaria">
            <a:extLst>
              <a:ext uri="{FF2B5EF4-FFF2-40B4-BE49-F238E27FC236}">
                <a16:creationId xmlns:a16="http://schemas.microsoft.com/office/drawing/2014/main" id="{CC5E73AA-1965-A457-6557-0F053D522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101" y="3089795"/>
            <a:ext cx="5954281" cy="34024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iraoka - Adquiere #Office365 y empieza a interactuar de... | Facebook">
            <a:extLst>
              <a:ext uri="{FF2B5EF4-FFF2-40B4-BE49-F238E27FC236}">
                <a16:creationId xmlns:a16="http://schemas.microsoft.com/office/drawing/2014/main" id="{EFEB9DC4-7E20-7B7D-4E13-1BE6AABDCD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457" b="34457"/>
          <a:stretch/>
        </p:blipFill>
        <p:spPr bwMode="auto">
          <a:xfrm>
            <a:off x="7558632" y="2893424"/>
            <a:ext cx="2143125" cy="6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66DDF-89B1-5606-30C5-EED479AA9847}"/>
              </a:ext>
            </a:extLst>
          </p:cNvPr>
          <p:cNvSpPr>
            <a:spLocks noGrp="1"/>
          </p:cNvSpPr>
          <p:nvPr>
            <p:ph type="title"/>
          </p:nvPr>
        </p:nvSpPr>
        <p:spPr>
          <a:xfrm>
            <a:off x="575310" y="278129"/>
            <a:ext cx="5063490" cy="2354026"/>
          </a:xfrm>
        </p:spPr>
        <p:txBody>
          <a:bodyPr anchor="b">
            <a:normAutofit/>
          </a:bodyPr>
          <a:lstStyle/>
          <a:p>
            <a:r>
              <a:rPr lang="es-PE" dirty="0"/>
              <a:t>Contenido</a:t>
            </a:r>
          </a:p>
        </p:txBody>
      </p:sp>
      <p:sp>
        <p:nvSpPr>
          <p:cNvPr id="3" name="Marcador de contenido 2">
            <a:extLst>
              <a:ext uri="{FF2B5EF4-FFF2-40B4-BE49-F238E27FC236}">
                <a16:creationId xmlns:a16="http://schemas.microsoft.com/office/drawing/2014/main" id="{B2B55FB8-BE62-C56A-68BA-E360B4DDA5FA}"/>
              </a:ext>
            </a:extLst>
          </p:cNvPr>
          <p:cNvSpPr>
            <a:spLocks noGrp="1"/>
          </p:cNvSpPr>
          <p:nvPr>
            <p:ph sz="quarter" idx="16"/>
          </p:nvPr>
        </p:nvSpPr>
        <p:spPr>
          <a:xfrm>
            <a:off x="594360" y="3279579"/>
            <a:ext cx="5044440" cy="2994415"/>
          </a:xfrm>
        </p:spPr>
        <p:txBody>
          <a:bodyPr>
            <a:normAutofit/>
          </a:bodyPr>
          <a:lstStyle/>
          <a:p>
            <a:pPr marL="457200" indent="-457200">
              <a:buFont typeface="+mj-lt"/>
              <a:buAutoNum type="arabicPeriod"/>
            </a:pPr>
            <a:r>
              <a:rPr lang="es-PE" dirty="0"/>
              <a:t>Canales de distribución</a:t>
            </a:r>
          </a:p>
          <a:p>
            <a:pPr marL="457200" indent="-457200">
              <a:buFont typeface="+mj-lt"/>
              <a:buAutoNum type="arabicPeriod"/>
            </a:pPr>
            <a:r>
              <a:rPr lang="es-PE" dirty="0"/>
              <a:t>Canales de venta</a:t>
            </a:r>
          </a:p>
          <a:p>
            <a:pPr marL="457200" indent="-457200">
              <a:buFont typeface="+mj-lt"/>
              <a:buAutoNum type="arabicPeriod"/>
            </a:pPr>
            <a:r>
              <a:rPr lang="es-PE" dirty="0" err="1"/>
              <a:t>Trade</a:t>
            </a:r>
            <a:r>
              <a:rPr lang="es-PE" dirty="0"/>
              <a:t> Marketing</a:t>
            </a:r>
          </a:p>
          <a:p>
            <a:pPr marL="457200" indent="-457200">
              <a:buFont typeface="+mj-lt"/>
              <a:buAutoNum type="arabicPeriod"/>
            </a:pPr>
            <a:r>
              <a:rPr lang="es-PE" dirty="0"/>
              <a:t>Decisiones de gestión del canal</a:t>
            </a:r>
          </a:p>
        </p:txBody>
      </p:sp>
      <p:pic>
        <p:nvPicPr>
          <p:cNvPr id="14338" name="Picture 2" descr="Distribution Channel: Functions, Types, Strategies // Unstop">
            <a:extLst>
              <a:ext uri="{FF2B5EF4-FFF2-40B4-BE49-F238E27FC236}">
                <a16:creationId xmlns:a16="http://schemas.microsoft.com/office/drawing/2014/main" id="{70375D46-F784-4055-AA62-35E9A4B5D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6"/>
          <a:stretch/>
        </p:blipFill>
        <p:spPr bwMode="auto">
          <a:xfrm>
            <a:off x="6096000" y="0"/>
            <a:ext cx="6117091" cy="6858000"/>
          </a:xfrm>
          <a:prstGeom prst="rect">
            <a:avLst/>
          </a:prstGeom>
          <a:solidFill>
            <a:srgbClr val="FFFFFF"/>
          </a:solidFill>
        </p:spPr>
      </p:pic>
    </p:spTree>
    <p:extLst>
      <p:ext uri="{BB962C8B-B14F-4D97-AF65-F5344CB8AC3E}">
        <p14:creationId xmlns:p14="http://schemas.microsoft.com/office/powerpoint/2010/main" val="2709582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856683"/>
            <a:ext cx="7302137" cy="461665"/>
          </a:xfrm>
          <a:prstGeom prst="rect">
            <a:avLst/>
          </a:prstGeom>
          <a:noFill/>
        </p:spPr>
        <p:txBody>
          <a:bodyPr wrap="square" rtlCol="0">
            <a:spAutoFit/>
          </a:bodyPr>
          <a:lstStyle/>
          <a:p>
            <a:pPr algn="ctr"/>
            <a:r>
              <a:rPr lang="es-ES"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Desarrollo de Estrategias de Precios y Promociones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100694" y="2291330"/>
            <a:ext cx="12393387" cy="660181"/>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Colaboración en la planificación y ejecución de estrategias de precios y promociones que maximicen las ventas y la rentabilidad para ambos socios.</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3" name="Imagen 2">
            <a:extLst>
              <a:ext uri="{FF2B5EF4-FFF2-40B4-BE49-F238E27FC236}">
                <a16:creationId xmlns:a16="http://schemas.microsoft.com/office/drawing/2014/main" id="{5E9D758D-765D-A611-2240-5B507F015649}"/>
              </a:ext>
            </a:extLst>
          </p:cNvPr>
          <p:cNvPicPr>
            <a:picLocks noChangeAspect="1"/>
          </p:cNvPicPr>
          <p:nvPr/>
        </p:nvPicPr>
        <p:blipFill>
          <a:blip r:embed="rId3"/>
          <a:stretch>
            <a:fillRect/>
          </a:stretch>
        </p:blipFill>
        <p:spPr>
          <a:xfrm>
            <a:off x="4140926" y="3216143"/>
            <a:ext cx="4059552" cy="3452609"/>
          </a:xfrm>
          <a:prstGeom prst="rect">
            <a:avLst/>
          </a:prstGeom>
        </p:spPr>
      </p:pic>
    </p:spTree>
    <p:extLst>
      <p:ext uri="{BB962C8B-B14F-4D97-AF65-F5344CB8AC3E}">
        <p14:creationId xmlns:p14="http://schemas.microsoft.com/office/powerpoint/2010/main" val="28332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8651223-982D-714D-EE35-3B943C4867A3}"/>
              </a:ext>
            </a:extLst>
          </p:cNvPr>
          <p:cNvSpPr>
            <a:spLocks noGrp="1"/>
          </p:cNvSpPr>
          <p:nvPr>
            <p:ph type="ctrTitle"/>
          </p:nvPr>
        </p:nvSpPr>
        <p:spPr>
          <a:xfrm>
            <a:off x="6299835" y="430529"/>
            <a:ext cx="5486400" cy="3291840"/>
          </a:xfrm>
        </p:spPr>
        <p:txBody>
          <a:bodyPr anchor="b">
            <a:normAutofit/>
          </a:bodyPr>
          <a:lstStyle/>
          <a:p>
            <a:r>
              <a:rPr lang="es-PE" dirty="0"/>
              <a:t>4. </a:t>
            </a:r>
            <a:r>
              <a:rPr lang="es-ES" dirty="0"/>
              <a:t>Decisiones de gestión del canal</a:t>
            </a:r>
            <a:br>
              <a:rPr lang="es-ES" dirty="0"/>
            </a:br>
            <a:endParaRPr lang="es-PE" dirty="0"/>
          </a:p>
        </p:txBody>
      </p:sp>
      <p:pic>
        <p:nvPicPr>
          <p:cNvPr id="20482" name="Picture 2" descr="Tipos de canales de distribución: ¿Cuál es el adecuado para tu negocio? -  Mobilvendor Software Company">
            <a:extLst>
              <a:ext uri="{FF2B5EF4-FFF2-40B4-BE49-F238E27FC236}">
                <a16:creationId xmlns:a16="http://schemas.microsoft.com/office/drawing/2014/main" id="{0A2B6DA3-B109-4529-5918-4EA26E2267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18" r="29736" b="1"/>
          <a:stretch/>
        </p:blipFill>
        <p:spPr bwMode="auto">
          <a:xfrm>
            <a:off x="20" y="-11113"/>
            <a:ext cx="5791180" cy="6880226"/>
          </a:xfrm>
          <a:prstGeom prst="rect">
            <a:avLst/>
          </a:prstGeom>
          <a:solidFill>
            <a:srgbClr val="FFFFFF"/>
          </a:solidFill>
        </p:spPr>
      </p:pic>
    </p:spTree>
    <p:extLst>
      <p:ext uri="{BB962C8B-B14F-4D97-AF65-F5344CB8AC3E}">
        <p14:creationId xmlns:p14="http://schemas.microsoft.com/office/powerpoint/2010/main" val="42138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9"/>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Decisiones de gestión del canal</a:t>
            </a:r>
          </a:p>
        </p:txBody>
      </p:sp>
      <p:pic>
        <p:nvPicPr>
          <p:cNvPr id="9218" name="Picture 2" descr="Evaluación de proveedores: Qué es y cuáles son sus beneficios">
            <a:extLst>
              <a:ext uri="{FF2B5EF4-FFF2-40B4-BE49-F238E27FC236}">
                <a16:creationId xmlns:a16="http://schemas.microsoft.com/office/drawing/2014/main" id="{CC641D3B-58E4-3380-3895-2CED83B0B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64859" y="1051165"/>
            <a:ext cx="4380937" cy="292062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9422EFA9-2687-EAF5-C039-9B7C07F3DFBB}"/>
              </a:ext>
            </a:extLst>
          </p:cNvPr>
          <p:cNvSpPr txBox="1"/>
          <p:nvPr/>
        </p:nvSpPr>
        <p:spPr>
          <a:xfrm>
            <a:off x="781493" y="2743200"/>
            <a:ext cx="7139763" cy="6858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La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empresa</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debe</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verificar</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periódicamente</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el</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rendimiento</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de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los</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miembros</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del canal contra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estándares</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tales </a:t>
            </a:r>
            <a:r>
              <a:rPr lang="en-US" sz="1900" i="0" u="none" strike="noStrike" kern="1200" baseline="0"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como</a:t>
            </a:r>
            <a:r>
              <a:rPr lang="en-US" sz="1900" i="0" u="none" strike="noStrike" kern="1200"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a:t>
            </a:r>
          </a:p>
        </p:txBody>
      </p:sp>
      <p:graphicFrame>
        <p:nvGraphicFramePr>
          <p:cNvPr id="4" name="CuadroTexto 1">
            <a:extLst>
              <a:ext uri="{FF2B5EF4-FFF2-40B4-BE49-F238E27FC236}">
                <a16:creationId xmlns:a16="http://schemas.microsoft.com/office/drawing/2014/main" id="{B63ADE94-E64D-F133-5B28-CD2A4D8DCA4A}"/>
              </a:ext>
            </a:extLst>
          </p:cNvPr>
          <p:cNvGraphicFramePr/>
          <p:nvPr>
            <p:extLst>
              <p:ext uri="{D42A27DB-BD31-4B8C-83A1-F6EECF244321}">
                <p14:modId xmlns:p14="http://schemas.microsoft.com/office/powerpoint/2010/main" val="3948529312"/>
              </p:ext>
            </p:extLst>
          </p:nvPr>
        </p:nvGraphicFramePr>
        <p:xfrm>
          <a:off x="781493" y="3514062"/>
          <a:ext cx="10820400" cy="37337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525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D16A0A-D901-5C00-0BA3-08A8395C2124}"/>
            </a:ext>
          </a:extLst>
        </p:cNvPr>
        <p:cNvGrpSpPr/>
        <p:nvPr/>
      </p:nvGrpSpPr>
      <p:grpSpPr>
        <a:xfrm>
          <a:off x="0" y="0"/>
          <a:ext cx="0" cy="0"/>
          <a:chOff x="0" y="0"/>
          <a:chExt cx="0" cy="0"/>
        </a:xfrm>
      </p:grpSpPr>
      <p:sp>
        <p:nvSpPr>
          <p:cNvPr id="29" name="Título 7">
            <a:extLst>
              <a:ext uri="{FF2B5EF4-FFF2-40B4-BE49-F238E27FC236}">
                <a16:creationId xmlns:a16="http://schemas.microsoft.com/office/drawing/2014/main" id="{E52CCD98-95C8-74F1-D609-E9EF4EC79FB4}"/>
              </a:ext>
            </a:extLst>
          </p:cNvPr>
          <p:cNvSpPr txBox="1">
            <a:spLocks/>
          </p:cNvSpPr>
          <p:nvPr/>
        </p:nvSpPr>
        <p:spPr>
          <a:xfrm>
            <a:off x="484177" y="1016448"/>
            <a:ext cx="10331869" cy="1139959"/>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Casos de éxito por uso de canales de distribución</a:t>
            </a:r>
          </a:p>
        </p:txBody>
      </p:sp>
      <p:sp>
        <p:nvSpPr>
          <p:cNvPr id="3" name="CuadroTexto 2">
            <a:extLst>
              <a:ext uri="{FF2B5EF4-FFF2-40B4-BE49-F238E27FC236}">
                <a16:creationId xmlns:a16="http://schemas.microsoft.com/office/drawing/2014/main" id="{6BCC12D9-6CBA-D755-E21C-5695567AC7FB}"/>
              </a:ext>
            </a:extLst>
          </p:cNvPr>
          <p:cNvSpPr txBox="1"/>
          <p:nvPr/>
        </p:nvSpPr>
        <p:spPr>
          <a:xfrm>
            <a:off x="3673365" y="6316008"/>
            <a:ext cx="7694023" cy="369332"/>
          </a:xfrm>
          <a:prstGeom prst="rect">
            <a:avLst/>
          </a:prstGeom>
          <a:noFill/>
        </p:spPr>
        <p:txBody>
          <a:bodyPr wrap="square" rtlCol="0">
            <a:spAutoFit/>
          </a:bodyPr>
          <a:lstStyle/>
          <a:p>
            <a:r>
              <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Selecciona bien a los miembros de tu canal de distribución.</a:t>
            </a:r>
          </a:p>
        </p:txBody>
      </p:sp>
      <p:sp>
        <p:nvSpPr>
          <p:cNvPr id="4" name="Rectangle 2">
            <a:extLst>
              <a:ext uri="{FF2B5EF4-FFF2-40B4-BE49-F238E27FC236}">
                <a16:creationId xmlns:a16="http://schemas.microsoft.com/office/drawing/2014/main" id="{0FAC4A7A-525B-6809-031D-9C4C32B6924E}"/>
              </a:ext>
            </a:extLst>
          </p:cNvPr>
          <p:cNvSpPr>
            <a:spLocks noChangeArrowheads="1"/>
          </p:cNvSpPr>
          <p:nvPr/>
        </p:nvSpPr>
        <p:spPr bwMode="auto">
          <a:xfrm>
            <a:off x="1392863" y="4701594"/>
            <a:ext cx="1041281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PE" altLang="es-PE" sz="1800" b="0"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En lugar de vender directamente, se apoya en </a:t>
            </a:r>
            <a:r>
              <a:rPr kumimoji="0" lang="es-PE" altLang="es-PE" sz="1800" b="1"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distribuidores regionales</a:t>
            </a:r>
            <a:r>
              <a:rPr kumimoji="0" lang="es-PE" altLang="es-PE" sz="1800" b="0"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 con profundo conocimiento del territorio y vínculos con miles de puntos de venta.</a:t>
            </a:r>
          </a:p>
        </p:txBody>
      </p:sp>
      <p:pic>
        <p:nvPicPr>
          <p:cNvPr id="6" name="Picture 4" descr="Alicorp y las bodegas se unen para aumentar ventas">
            <a:extLst>
              <a:ext uri="{FF2B5EF4-FFF2-40B4-BE49-F238E27FC236}">
                <a16:creationId xmlns:a16="http://schemas.microsoft.com/office/drawing/2014/main" id="{0FCE2451-AA73-D1B0-68A1-41853C574F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7140" y="2156407"/>
            <a:ext cx="3398905" cy="2545898"/>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472C9196-C29D-BC93-18F2-A4313D5C79B9}"/>
              </a:ext>
            </a:extLst>
          </p:cNvPr>
          <p:cNvSpPr txBox="1"/>
          <p:nvPr/>
        </p:nvSpPr>
        <p:spPr>
          <a:xfrm>
            <a:off x="484175" y="2584899"/>
            <a:ext cx="6569765"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s-PE" altLang="es-PE" sz="1800" b="0"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Alicorp utiliza un </a:t>
            </a:r>
            <a:r>
              <a:rPr kumimoji="0" lang="es-PE" altLang="es-PE" sz="1800" b="1"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canal indirecto</a:t>
            </a:r>
            <a:r>
              <a:rPr kumimoji="0" lang="es-PE" altLang="es-PE" sz="1800" b="0"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 tradicional bien estructurado: </a:t>
            </a:r>
          </a:p>
        </p:txBody>
      </p:sp>
      <p:sp>
        <p:nvSpPr>
          <p:cNvPr id="8" name="CuadroTexto 7">
            <a:extLst>
              <a:ext uri="{FF2B5EF4-FFF2-40B4-BE49-F238E27FC236}">
                <a16:creationId xmlns:a16="http://schemas.microsoft.com/office/drawing/2014/main" id="{B668CB04-478E-CD93-5108-BB7502FA8074}"/>
              </a:ext>
            </a:extLst>
          </p:cNvPr>
          <p:cNvSpPr txBox="1"/>
          <p:nvPr/>
        </p:nvSpPr>
        <p:spPr>
          <a:xfrm>
            <a:off x="388482" y="3059668"/>
            <a:ext cx="6569765" cy="369332"/>
          </a:xfrm>
          <a:prstGeom prst="rect">
            <a:avLst/>
          </a:prstGeom>
        </p:spPr>
        <p:style>
          <a:lnRef idx="1">
            <a:schemeClr val="accent6"/>
          </a:lnRef>
          <a:fillRef idx="3">
            <a:schemeClr val="accent6"/>
          </a:fillRef>
          <a:effectRef idx="2">
            <a:schemeClr val="accent6"/>
          </a:effectRef>
          <a:fontRef idx="minor">
            <a:schemeClr val="lt1"/>
          </a:fontRef>
        </p:style>
        <p:txBody>
          <a:bodyPr wrap="square">
            <a:spAutoFit/>
          </a:bodyPr>
          <a:lstStyle/>
          <a:p>
            <a:pPr marL="0" marR="0" lvl="0" indent="0" algn="ctr" defTabSz="914400" rtl="0" eaLnBrk="0" fontAlgn="base" latinLnBrk="0" hangingPunct="0">
              <a:lnSpc>
                <a:spcPct val="100000"/>
              </a:lnSpc>
              <a:spcBef>
                <a:spcPct val="0"/>
              </a:spcBef>
              <a:spcAft>
                <a:spcPct val="0"/>
              </a:spcAft>
              <a:buClrTx/>
              <a:buSzTx/>
              <a:tabLst/>
            </a:pPr>
            <a:r>
              <a:rPr kumimoji="0" lang="es-PE" altLang="es-PE" sz="1800" b="0" i="0" u="none" strike="noStrike" cap="none" normalizeH="0" baseline="0" dirty="0">
                <a:ln>
                  <a:noFill/>
                </a:ln>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Fabricante → mayorista → minorista (bodegas) → consumidor</a:t>
            </a:r>
          </a:p>
        </p:txBody>
      </p:sp>
      <p:pic>
        <p:nvPicPr>
          <p:cNvPr id="1026" name="Picture 2">
            <a:extLst>
              <a:ext uri="{FF2B5EF4-FFF2-40B4-BE49-F238E27FC236}">
                <a16:creationId xmlns:a16="http://schemas.microsoft.com/office/drawing/2014/main" id="{DE8F241B-9678-9E9C-A5BD-7B0E3B43A9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223" y="1866447"/>
            <a:ext cx="2709004" cy="77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4021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8"/>
            <a:ext cx="10331869" cy="1139959"/>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Casos de éxito por uso de canales de distribución</a:t>
            </a:r>
          </a:p>
        </p:txBody>
      </p:sp>
      <p:sp>
        <p:nvSpPr>
          <p:cNvPr id="3" name="CuadroTexto 2">
            <a:extLst>
              <a:ext uri="{FF2B5EF4-FFF2-40B4-BE49-F238E27FC236}">
                <a16:creationId xmlns:a16="http://schemas.microsoft.com/office/drawing/2014/main" id="{E4D5C463-A84E-E814-3AB7-A3061613863F}"/>
              </a:ext>
            </a:extLst>
          </p:cNvPr>
          <p:cNvSpPr txBox="1"/>
          <p:nvPr/>
        </p:nvSpPr>
        <p:spPr>
          <a:xfrm>
            <a:off x="7344236" y="3059290"/>
            <a:ext cx="3755146" cy="2585323"/>
          </a:xfrm>
          <a:prstGeom prst="rect">
            <a:avLst/>
          </a:prstGeom>
          <a:noFill/>
        </p:spPr>
        <p:txBody>
          <a:bodyPr wrap="square">
            <a:spAutoFit/>
          </a:bodyPr>
          <a:lstStyle/>
          <a:p>
            <a:pPr algn="ctr"/>
            <a:r>
              <a:rPr lang="es-PE" sz="1800" b="1"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TOYOTA</a:t>
            </a:r>
          </a:p>
          <a:p>
            <a:pPr algn="ct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Atrajo intermediarios calificados de marketing.</a:t>
            </a:r>
          </a:p>
          <a:p>
            <a:pPr algn="ctr"/>
            <a:endParaRPr lang="es-PE" sz="180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endParaRPr>
          </a:p>
          <a:p>
            <a:pPr algn="ct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Cuando Toyota presentó su línea Lexus en EEUU, no tuvo problema en atraer a nuevos distribuidores; de hecho, tuvo que rechazar a muchos revendedores aspirantes.</a:t>
            </a:r>
            <a:endParaRPr lang="es-PE"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7410" name="Picture 2" descr="Lexus | Univision">
            <a:extLst>
              <a:ext uri="{FF2B5EF4-FFF2-40B4-BE49-F238E27FC236}">
                <a16:creationId xmlns:a16="http://schemas.microsoft.com/office/drawing/2014/main" id="{597BF28C-FB2B-5A1F-11AC-6703C7EB2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1" y="2397835"/>
            <a:ext cx="5473338" cy="390823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3973F9F-2556-6E87-AF98-E4AB7D4F7037}"/>
              </a:ext>
            </a:extLst>
          </p:cNvPr>
          <p:cNvSpPr txBox="1"/>
          <p:nvPr/>
        </p:nvSpPr>
        <p:spPr>
          <a:xfrm>
            <a:off x="1240971" y="6398048"/>
            <a:ext cx="7694023" cy="369332"/>
          </a:xfrm>
          <a:prstGeom prst="rect">
            <a:avLst/>
          </a:prstGeom>
          <a:noFill/>
        </p:spPr>
        <p:txBody>
          <a:bodyPr wrap="square" rtlCol="0">
            <a:spAutoFit/>
          </a:bodyPr>
          <a:lstStyle/>
          <a:p>
            <a:r>
              <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Selecciona bien a los miembros de tu canal de distribución.</a:t>
            </a:r>
          </a:p>
        </p:txBody>
      </p:sp>
    </p:spTree>
    <p:extLst>
      <p:ext uri="{BB962C8B-B14F-4D97-AF65-F5344CB8AC3E}">
        <p14:creationId xmlns:p14="http://schemas.microsoft.com/office/powerpoint/2010/main" val="11653256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8"/>
            <a:ext cx="10331869" cy="1139959"/>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Casos de éxito por uso de canales de distribución</a:t>
            </a:r>
          </a:p>
        </p:txBody>
      </p:sp>
      <p:sp>
        <p:nvSpPr>
          <p:cNvPr id="3" name="CuadroTexto 2">
            <a:extLst>
              <a:ext uri="{FF2B5EF4-FFF2-40B4-BE49-F238E27FC236}">
                <a16:creationId xmlns:a16="http://schemas.microsoft.com/office/drawing/2014/main" id="{E4D5C463-A84E-E814-3AB7-A3061613863F}"/>
              </a:ext>
            </a:extLst>
          </p:cNvPr>
          <p:cNvSpPr txBox="1"/>
          <p:nvPr/>
        </p:nvSpPr>
        <p:spPr>
          <a:xfrm>
            <a:off x="6835246" y="2411784"/>
            <a:ext cx="4591169" cy="3416320"/>
          </a:xfrm>
          <a:prstGeom prst="rect">
            <a:avLst/>
          </a:prstGeom>
          <a:noFill/>
        </p:spPr>
        <p:txBody>
          <a:bodyPr wrap="square">
            <a:spAutoFit/>
          </a:bodyPr>
          <a:lstStyle/>
          <a:p>
            <a:pPr algn="ctr"/>
            <a:r>
              <a:rPr lang="es-PE" sz="1800" b="1"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CATERPILLAR</a:t>
            </a:r>
          </a:p>
          <a:p>
            <a:pPr algn="ctr"/>
            <a:r>
              <a:rPr lang="es-ES"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Tiene red de 220 distribuidores independientes en todo el mundo. </a:t>
            </a:r>
            <a:r>
              <a:rPr lang="es-ES" sz="1800" b="0" i="0" u="none" strike="noStrike"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Trabajan como socios. </a:t>
            </a:r>
          </a:p>
          <a:p>
            <a:pPr algn="ctr"/>
            <a:endPar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Conoce a sus distribuidores y se preocupa por su éxito. Vigila de cerca las ventas de cada concesionario, su posición en el mercado, capacidad de servicio y situación financiera. Cuando ve un problema, salta para ayudar.</a:t>
            </a:r>
          </a:p>
          <a:p>
            <a:pPr algn="ctr"/>
            <a:endParaRPr lang="es-PE"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CuadroTexto 1">
            <a:extLst>
              <a:ext uri="{FF2B5EF4-FFF2-40B4-BE49-F238E27FC236}">
                <a16:creationId xmlns:a16="http://schemas.microsoft.com/office/drawing/2014/main" id="{B3973F9F-2556-6E87-AF98-E4AB7D4F7037}"/>
              </a:ext>
            </a:extLst>
          </p:cNvPr>
          <p:cNvSpPr txBox="1"/>
          <p:nvPr/>
        </p:nvSpPr>
        <p:spPr>
          <a:xfrm>
            <a:off x="909996" y="5657504"/>
            <a:ext cx="7694023" cy="369332"/>
          </a:xfrm>
          <a:prstGeom prst="rect">
            <a:avLst/>
          </a:prstGeom>
          <a:noFill/>
        </p:spPr>
        <p:txBody>
          <a:bodyPr wrap="square" rtlCol="0">
            <a:spAutoFit/>
          </a:bodyPr>
          <a:lstStyle/>
          <a:p>
            <a:r>
              <a:rPr lang="es-PE" sz="180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Gestiona y motiva a los miembros de tu canal</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 name="CuadroTexto 3">
            <a:extLst>
              <a:ext uri="{FF2B5EF4-FFF2-40B4-BE49-F238E27FC236}">
                <a16:creationId xmlns:a16="http://schemas.microsoft.com/office/drawing/2014/main" id="{E4D5C463-A84E-E814-3AB7-A3061613863F}"/>
              </a:ext>
            </a:extLst>
          </p:cNvPr>
          <p:cNvSpPr txBox="1"/>
          <p:nvPr/>
        </p:nvSpPr>
        <p:spPr>
          <a:xfrm>
            <a:off x="242089" y="6216898"/>
            <a:ext cx="11707823" cy="584775"/>
          </a:xfrm>
          <a:prstGeom prst="rect">
            <a:avLst/>
          </a:prstGeom>
          <a:noFill/>
        </p:spPr>
        <p:txBody>
          <a:bodyPr wrap="square">
            <a:spAutoFit/>
          </a:bodyPr>
          <a:lstStyle/>
          <a:p>
            <a:r>
              <a:rPr lang="es-PE" sz="1600" b="0" i="1" u="none" strike="noStrike" baseline="0" dirty="0">
                <a:solidFill>
                  <a:schemeClr val="bg2">
                    <a:lumMod val="50000"/>
                  </a:schemeClr>
                </a:solidFill>
                <a:latin typeface="Calibri" panose="020F0502020204030204" pitchFamily="34" charset="0"/>
              </a:rPr>
              <a:t>Según un ex CEO de Caterpillar: “Después de que el producto sale por nuestra puerta, los concesionarios toman el mando. Ellos son los que están en la línea del frente. Son los que viven con el producto durante su vida. Son a quienes los clientes ven”.</a:t>
            </a:r>
            <a:endParaRPr lang="es-MX" sz="1600" b="0" i="1" u="none" strike="noStrike" baseline="0" dirty="0">
              <a:solidFill>
                <a:schemeClr val="bg2">
                  <a:lumMod val="50000"/>
                </a:schemeClr>
              </a:solidFill>
              <a:latin typeface="Calibri" panose="020F0502020204030204" pitchFamily="34" charset="0"/>
            </a:endParaRPr>
          </a:p>
        </p:txBody>
      </p:sp>
      <p:pic>
        <p:nvPicPr>
          <p:cNvPr id="18434" name="Picture 2" descr="Caterpillar | Empresa | Estrategia global">
            <a:extLst>
              <a:ext uri="{FF2B5EF4-FFF2-40B4-BE49-F238E27FC236}">
                <a16:creationId xmlns:a16="http://schemas.microsoft.com/office/drawing/2014/main" id="{324C985A-448E-B3B2-1E4A-9F93ECAF2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405" y="2363032"/>
            <a:ext cx="4447811" cy="328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22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1867523" y="1104643"/>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Espacio Práctico</a:t>
            </a:r>
          </a:p>
        </p:txBody>
      </p:sp>
      <p:sp>
        <p:nvSpPr>
          <p:cNvPr id="3" name="CuadroTexto 2">
            <a:extLst>
              <a:ext uri="{FF2B5EF4-FFF2-40B4-BE49-F238E27FC236}">
                <a16:creationId xmlns:a16="http://schemas.microsoft.com/office/drawing/2014/main" id="{EC53F69E-7C6A-C210-09D3-4A7F1C31E681}"/>
              </a:ext>
            </a:extLst>
          </p:cNvPr>
          <p:cNvSpPr txBox="1"/>
          <p:nvPr/>
        </p:nvSpPr>
        <p:spPr>
          <a:xfrm>
            <a:off x="2321827" y="2674155"/>
            <a:ext cx="7932515" cy="2174954"/>
          </a:xfrm>
          <a:prstGeom prst="rect">
            <a:avLst/>
          </a:prstGeom>
          <a:noFill/>
        </p:spPr>
        <p:txBody>
          <a:bodyPr wrap="square">
            <a:spAutoFit/>
          </a:bodyPr>
          <a:lstStyle/>
          <a:p>
            <a:pPr marL="101600" algn="just" rtl="0">
              <a:spcBef>
                <a:spcPts val="800"/>
              </a:spcBef>
              <a:spcAft>
                <a:spcPts val="0"/>
              </a:spcAft>
            </a:pPr>
            <a:r>
              <a:rPr lang="es-ES" sz="3200" b="1" i="1" dirty="0">
                <a:solidFill>
                  <a:schemeClr val="bg1"/>
                </a:solidFill>
                <a:latin typeface="Arial" panose="020B0604020202020204" pitchFamily="34" charset="0"/>
              </a:rPr>
              <a:t>INDICACIONES</a:t>
            </a:r>
            <a:r>
              <a:rPr lang="es-ES" sz="3200" b="0" i="0" u="none" strike="noStrike" dirty="0">
                <a:solidFill>
                  <a:schemeClr val="bg1"/>
                </a:solidFill>
                <a:effectLst/>
                <a:latin typeface="Arial" panose="020B0604020202020204" pitchFamily="34" charset="0"/>
              </a:rPr>
              <a:t> </a:t>
            </a:r>
            <a:br>
              <a:rPr lang="es-ES" sz="1800" b="0" i="0" u="none" strike="noStrike" dirty="0">
                <a:solidFill>
                  <a:schemeClr val="bg1"/>
                </a:solidFill>
                <a:effectLst/>
                <a:latin typeface="Arial" panose="020B0604020202020204" pitchFamily="34" charset="0"/>
              </a:rPr>
            </a:br>
            <a:endParaRPr lang="es-ES" sz="1800" b="0" dirty="0">
              <a:solidFill>
                <a:schemeClr val="bg1"/>
              </a:solidFill>
              <a:effectLst/>
            </a:endParaRPr>
          </a:p>
          <a:p>
            <a:pPr algn="just">
              <a:spcBef>
                <a:spcPts val="800"/>
              </a:spcBef>
            </a:pPr>
            <a:r>
              <a:rPr lang="es-ES" sz="1800" dirty="0">
                <a:solidFill>
                  <a:schemeClr val="bg1"/>
                </a:solidFill>
              </a:rPr>
              <a:t>1. </a:t>
            </a:r>
            <a:r>
              <a:rPr lang="es-ES" dirty="0">
                <a:solidFill>
                  <a:schemeClr val="bg1"/>
                </a:solidFill>
              </a:rPr>
              <a:t>Los alumnos elegirán una marca y desarrollarán los canales donde distribuirán sus productos (canales de distribución y de venta) por lo que deben de seleccionar el mejor canal según la estrategia definida por la empresa.</a:t>
            </a:r>
            <a:endParaRPr lang="es-ES" sz="1800" dirty="0">
              <a:solidFill>
                <a:schemeClr val="bg1"/>
              </a:solidFill>
            </a:endParaRPr>
          </a:p>
          <a:p>
            <a:pPr algn="just">
              <a:spcBef>
                <a:spcPts val="800"/>
              </a:spcBef>
            </a:pPr>
            <a:r>
              <a:rPr lang="es-ES" sz="1800" dirty="0">
                <a:solidFill>
                  <a:schemeClr val="bg1"/>
                </a:solidFill>
              </a:rPr>
              <a:t>2. Posteriormente</a:t>
            </a:r>
            <a:r>
              <a:rPr lang="es-ES" sz="1800" b="0" i="0" u="none" strike="noStrike" dirty="0">
                <a:solidFill>
                  <a:schemeClr val="bg1"/>
                </a:solidFill>
                <a:effectLst/>
              </a:rPr>
              <a:t>, los alumnos compartirán su análisis y desarrollo.</a:t>
            </a:r>
            <a:endParaRPr lang="es-MX" sz="1800" b="0" i="0" u="none" strike="noStrike" dirty="0">
              <a:solidFill>
                <a:schemeClr val="bg1"/>
              </a:solidFill>
              <a:effectLst/>
            </a:endParaRPr>
          </a:p>
        </p:txBody>
      </p:sp>
    </p:spTree>
    <p:extLst>
      <p:ext uri="{BB962C8B-B14F-4D97-AF65-F5344CB8AC3E}">
        <p14:creationId xmlns:p14="http://schemas.microsoft.com/office/powerpoint/2010/main" val="17915428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rtlCol="0"/>
          <a:lstStyle>
            <a:defPPr>
              <a:defRPr lang="es-ES"/>
            </a:defPPr>
          </a:lstStyle>
          <a:p>
            <a:pPr rtl="0"/>
            <a:r>
              <a:rPr lang="es-ES" dirty="0"/>
              <a:t>Gracias</a:t>
            </a:r>
          </a:p>
        </p:txBody>
      </p:sp>
      <p:sp>
        <p:nvSpPr>
          <p:cNvPr id="3" name="Marcador de tex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lstStyle>
            <a:defPPr>
              <a:defRPr lang="es-ES"/>
            </a:defPPr>
          </a:lstStyle>
          <a:p>
            <a:pPr rtl="0"/>
            <a:endParaRPr lang="es-ES" dirty="0"/>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jas y transportador de rodillos">
            <a:extLst>
              <a:ext uri="{FF2B5EF4-FFF2-40B4-BE49-F238E27FC236}">
                <a16:creationId xmlns:a16="http://schemas.microsoft.com/office/drawing/2014/main" id="{88DF578D-7A6E-7206-3CD3-C10ED6E95A2B}"/>
              </a:ext>
            </a:extLst>
          </p:cNvPr>
          <p:cNvPicPr>
            <a:picLocks noChangeAspect="1"/>
          </p:cNvPicPr>
          <p:nvPr/>
        </p:nvPicPr>
        <p:blipFill rotWithShape="1">
          <a:blip r:embed="rId2"/>
          <a:srcRect t="5162" b="19591"/>
          <a:stretch/>
        </p:blipFill>
        <p:spPr>
          <a:xfrm>
            <a:off x="20" y="1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p:spPr>
      </p:pic>
      <p:sp>
        <p:nvSpPr>
          <p:cNvPr id="3" name="Título 2">
            <a:extLst>
              <a:ext uri="{FF2B5EF4-FFF2-40B4-BE49-F238E27FC236}">
                <a16:creationId xmlns:a16="http://schemas.microsoft.com/office/drawing/2014/main" id="{08651223-982D-714D-EE35-3B943C4867A3}"/>
              </a:ext>
            </a:extLst>
          </p:cNvPr>
          <p:cNvSpPr>
            <a:spLocks noGrp="1"/>
          </p:cNvSpPr>
          <p:nvPr>
            <p:ph type="title"/>
          </p:nvPr>
        </p:nvSpPr>
        <p:spPr>
          <a:xfrm>
            <a:off x="6309359" y="444933"/>
            <a:ext cx="5477479" cy="3291840"/>
          </a:xfrm>
        </p:spPr>
        <p:txBody>
          <a:bodyPr anchor="b">
            <a:normAutofit/>
          </a:bodyPr>
          <a:lstStyle/>
          <a:p>
            <a:r>
              <a:rPr lang="es-PE" dirty="0"/>
              <a:t>1. Canales de distribución</a:t>
            </a:r>
          </a:p>
        </p:txBody>
      </p:sp>
    </p:spTree>
    <p:extLst>
      <p:ext uri="{BB962C8B-B14F-4D97-AF65-F5344CB8AC3E}">
        <p14:creationId xmlns:p14="http://schemas.microsoft.com/office/powerpoint/2010/main" val="170630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594360" y="198408"/>
            <a:ext cx="10972800" cy="1574317"/>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Distribuci</a:t>
            </a:r>
            <a:r>
              <a:rPr lang="es-ES" altLang="es-PE" sz="4400" spc="100" dirty="0">
                <a:solidFill>
                  <a:schemeClr val="bg1"/>
                </a:solidFill>
              </a:rPr>
              <a:t>ón del producto</a:t>
            </a:r>
            <a:endParaRPr lang="es-ES" altLang="es-PE" sz="4400" b="1" i="0" kern="1200" spc="100" baseline="0" dirty="0">
              <a:solidFill>
                <a:schemeClr val="bg1"/>
              </a:solidFill>
              <a:latin typeface="+mj-lt"/>
              <a:ea typeface="+mj-ea"/>
              <a:cs typeface="+mj-cs"/>
            </a:endParaRPr>
          </a:p>
        </p:txBody>
      </p:sp>
      <p:pic>
        <p:nvPicPr>
          <p:cNvPr id="3" name="Imagen 2">
            <a:extLst>
              <a:ext uri="{FF2B5EF4-FFF2-40B4-BE49-F238E27FC236}">
                <a16:creationId xmlns:a16="http://schemas.microsoft.com/office/drawing/2014/main" id="{008981AE-4DFC-1C6E-AAA5-C6A809E96CCC}"/>
              </a:ext>
            </a:extLst>
          </p:cNvPr>
          <p:cNvPicPr>
            <a:picLocks noChangeAspect="1"/>
          </p:cNvPicPr>
          <p:nvPr/>
        </p:nvPicPr>
        <p:blipFill>
          <a:blip r:embed="rId3"/>
          <a:stretch>
            <a:fillRect/>
          </a:stretch>
        </p:blipFill>
        <p:spPr>
          <a:xfrm>
            <a:off x="595523" y="2801519"/>
            <a:ext cx="5746750" cy="3347482"/>
          </a:xfrm>
          <a:prstGeom prst="rect">
            <a:avLst/>
          </a:prstGeom>
          <a:noFill/>
        </p:spPr>
      </p:pic>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a:off x="7794845" y="2676525"/>
            <a:ext cx="3597470" cy="3597470"/>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grpSp>
      <p:sp>
        <p:nvSpPr>
          <p:cNvPr id="4" name="CuadroTexto 3">
            <a:extLst>
              <a:ext uri="{FF2B5EF4-FFF2-40B4-BE49-F238E27FC236}">
                <a16:creationId xmlns:a16="http://schemas.microsoft.com/office/drawing/2014/main" id="{D0876ACD-3A3A-BAAF-5CE2-13F04A5F8A69}"/>
              </a:ext>
            </a:extLst>
          </p:cNvPr>
          <p:cNvSpPr txBox="1"/>
          <p:nvPr/>
        </p:nvSpPr>
        <p:spPr>
          <a:xfrm>
            <a:off x="654149" y="6162064"/>
            <a:ext cx="1717766"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s-PE" dirty="0">
                <a:solidFill>
                  <a:schemeClr val="tx1"/>
                </a:solidFill>
              </a:rPr>
              <a:t>DIRECTO</a:t>
            </a:r>
          </a:p>
        </p:txBody>
      </p:sp>
      <p:sp>
        <p:nvSpPr>
          <p:cNvPr id="5" name="CuadroTexto 4">
            <a:extLst>
              <a:ext uri="{FF2B5EF4-FFF2-40B4-BE49-F238E27FC236}">
                <a16:creationId xmlns:a16="http://schemas.microsoft.com/office/drawing/2014/main" id="{32F03A65-8A16-AD8B-9F94-F8D314287B46}"/>
              </a:ext>
            </a:extLst>
          </p:cNvPr>
          <p:cNvSpPr txBox="1"/>
          <p:nvPr/>
        </p:nvSpPr>
        <p:spPr>
          <a:xfrm>
            <a:off x="2506731" y="6162064"/>
            <a:ext cx="3835542"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s-PE" dirty="0">
                <a:solidFill>
                  <a:srgbClr val="FF0000"/>
                </a:solidFill>
              </a:rPr>
              <a:t>IN</a:t>
            </a:r>
            <a:r>
              <a:rPr lang="es-PE" dirty="0">
                <a:solidFill>
                  <a:schemeClr val="tx1"/>
                </a:solidFill>
              </a:rPr>
              <a:t>DIRECTO</a:t>
            </a:r>
          </a:p>
        </p:txBody>
      </p:sp>
    </p:spTree>
    <p:extLst>
      <p:ext uri="{BB962C8B-B14F-4D97-AF65-F5344CB8AC3E}">
        <p14:creationId xmlns:p14="http://schemas.microsoft.com/office/powerpoint/2010/main" val="390839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993B3C20-7F3F-EA29-EECE-11601F442656}"/>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distribución </a:t>
            </a:r>
          </a:p>
          <a:p>
            <a:pPr algn="l">
              <a:lnSpc>
                <a:spcPct val="80000"/>
              </a:lnSpc>
              <a:spcAft>
                <a:spcPts val="600"/>
              </a:spcAft>
            </a:pPr>
            <a:r>
              <a:rPr lang="es-ES" altLang="es-PE" sz="4400" b="1" i="0" kern="1200" spc="100" baseline="0" dirty="0">
                <a:solidFill>
                  <a:schemeClr val="bg1"/>
                </a:solidFill>
                <a:latin typeface="+mj-lt"/>
                <a:ea typeface="+mj-ea"/>
                <a:cs typeface="+mj-cs"/>
              </a:rPr>
              <a:t>CANAL DIRECTO</a:t>
            </a:r>
          </a:p>
        </p:txBody>
      </p:sp>
      <p:sp>
        <p:nvSpPr>
          <p:cNvPr id="5" name="CuadroTexto 4">
            <a:extLst>
              <a:ext uri="{FF2B5EF4-FFF2-40B4-BE49-F238E27FC236}">
                <a16:creationId xmlns:a16="http://schemas.microsoft.com/office/drawing/2014/main" id="{C9AD7A25-2900-BA01-88A1-28A3C662D2B9}"/>
              </a:ext>
            </a:extLst>
          </p:cNvPr>
          <p:cNvSpPr txBox="1"/>
          <p:nvPr/>
        </p:nvSpPr>
        <p:spPr>
          <a:xfrm>
            <a:off x="599440" y="2222362"/>
            <a:ext cx="10967720" cy="923330"/>
          </a:xfrm>
          <a:prstGeom prst="rect">
            <a:avLst/>
          </a:prstGeom>
          <a:noFill/>
        </p:spPr>
        <p:txBody>
          <a:bodyPr wrap="square" rtlCol="0">
            <a:spAutoFit/>
          </a:bodyPr>
          <a:lstStyle/>
          <a:p>
            <a:pPr algn="ct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La empresa vende directamente al consumidor </a:t>
            </a:r>
            <a:r>
              <a:rPr lang="es-PE" sz="1800" b="1"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sin intermediarios</a:t>
            </a: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 Es decir, </a:t>
            </a:r>
            <a:r>
              <a:rPr lang="es-PE" sz="1800" u="sng"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d</a:t>
            </a:r>
            <a:r>
              <a:rPr lang="es-PE" u="sng"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el vendedor y/o fabricante al consumidor final</a:t>
            </a:r>
            <a:r>
              <a:rPr lang="es-PE"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a:t>
            </a:r>
            <a:endPar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endParaRPr>
          </a:p>
          <a:p>
            <a:pPr algn="ct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Ejemplo: ventas en tiendas propias, en línea o a través de catálogos.</a:t>
            </a:r>
          </a:p>
        </p:txBody>
      </p:sp>
      <p:pic>
        <p:nvPicPr>
          <p:cNvPr id="1026" name="Picture 2" descr="Apple Store - Find a Store - Apple">
            <a:extLst>
              <a:ext uri="{FF2B5EF4-FFF2-40B4-BE49-F238E27FC236}">
                <a16:creationId xmlns:a16="http://schemas.microsoft.com/office/drawing/2014/main" id="{3E2F3582-47EC-8B2A-A5E6-756146225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0" r="8901"/>
          <a:stretch/>
        </p:blipFill>
        <p:spPr bwMode="auto">
          <a:xfrm>
            <a:off x="3313298" y="3903103"/>
            <a:ext cx="2915920" cy="20608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ga Falabella - Plazanorte">
            <a:extLst>
              <a:ext uri="{FF2B5EF4-FFF2-40B4-BE49-F238E27FC236}">
                <a16:creationId xmlns:a16="http://schemas.microsoft.com/office/drawing/2014/main" id="{87CC6A9F-6D4E-929E-4F66-D2EA7E2B2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5078" y="3903103"/>
            <a:ext cx="2675815" cy="2008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 que Apple no te dice: ésto es lo que cuesta fabricar un iPhone 15 Pro  según el precio de cada pieza">
            <a:extLst>
              <a:ext uri="{FF2B5EF4-FFF2-40B4-BE49-F238E27FC236}">
                <a16:creationId xmlns:a16="http://schemas.microsoft.com/office/drawing/2014/main" id="{FADF1B85-E953-6C65-B7FB-06616D1B2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40" y="3856552"/>
            <a:ext cx="2747753" cy="20608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bricación de ropa en Vietnam: Garantizar el control de calidad | QIMA">
            <a:extLst>
              <a:ext uri="{FF2B5EF4-FFF2-40B4-BE49-F238E27FC236}">
                <a16:creationId xmlns:a16="http://schemas.microsoft.com/office/drawing/2014/main" id="{E6219F96-F835-35B4-8C5C-13CC6E2E1D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751" r="25653" b="118"/>
          <a:stretch/>
        </p:blipFill>
        <p:spPr bwMode="auto">
          <a:xfrm>
            <a:off x="6695440" y="3925183"/>
            <a:ext cx="2515838" cy="2008255"/>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999238B2-0E8E-5EC0-6F0A-C7ECCD000DFF}"/>
              </a:ext>
            </a:extLst>
          </p:cNvPr>
          <p:cNvSpPr/>
          <p:nvPr/>
        </p:nvSpPr>
        <p:spPr>
          <a:xfrm>
            <a:off x="2857236" y="4886960"/>
            <a:ext cx="476382" cy="3251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Flecha: a la derecha 8">
            <a:extLst>
              <a:ext uri="{FF2B5EF4-FFF2-40B4-BE49-F238E27FC236}">
                <a16:creationId xmlns:a16="http://schemas.microsoft.com/office/drawing/2014/main" id="{BC87A210-2DC7-EC93-6C52-088C6C122DBD}"/>
              </a:ext>
            </a:extLst>
          </p:cNvPr>
          <p:cNvSpPr/>
          <p:nvPr/>
        </p:nvSpPr>
        <p:spPr>
          <a:xfrm>
            <a:off x="9211278" y="4866639"/>
            <a:ext cx="476382" cy="3251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0" name="CuadroTexto 9">
            <a:extLst>
              <a:ext uri="{FF2B5EF4-FFF2-40B4-BE49-F238E27FC236}">
                <a16:creationId xmlns:a16="http://schemas.microsoft.com/office/drawing/2014/main" id="{297E3A90-86BE-1B1A-CB06-7D5A5D7D6A32}"/>
              </a:ext>
            </a:extLst>
          </p:cNvPr>
          <p:cNvSpPr txBox="1"/>
          <p:nvPr/>
        </p:nvSpPr>
        <p:spPr>
          <a:xfrm>
            <a:off x="599440" y="5933438"/>
            <a:ext cx="5364480" cy="369332"/>
          </a:xfrm>
          <a:prstGeom prst="rect">
            <a:avLst/>
          </a:prstGeom>
          <a:noFill/>
        </p:spPr>
        <p:txBody>
          <a:bodyPr wrap="square" rtlCol="0">
            <a:spAutoFit/>
          </a:bodyPr>
          <a:lstStyle/>
          <a:p>
            <a:pPr algn="ctr"/>
            <a:r>
              <a:rPr lang="es-PE" dirty="0">
                <a:solidFill>
                  <a:schemeClr val="bg1"/>
                </a:solidFill>
              </a:rPr>
              <a:t>Fabricante Apple </a:t>
            </a:r>
            <a:r>
              <a:rPr lang="es-PE" dirty="0">
                <a:solidFill>
                  <a:schemeClr val="bg1"/>
                </a:solidFill>
                <a:sym typeface="Wingdings" panose="05000000000000000000" pitchFamily="2" charset="2"/>
              </a:rPr>
              <a:t> tienda física o virtual de Apple</a:t>
            </a:r>
            <a:r>
              <a:rPr lang="es-PE" dirty="0">
                <a:solidFill>
                  <a:schemeClr val="bg1"/>
                </a:solidFill>
              </a:rPr>
              <a:t> </a:t>
            </a:r>
          </a:p>
        </p:txBody>
      </p:sp>
      <p:sp>
        <p:nvSpPr>
          <p:cNvPr id="11" name="CuadroTexto 10">
            <a:extLst>
              <a:ext uri="{FF2B5EF4-FFF2-40B4-BE49-F238E27FC236}">
                <a16:creationId xmlns:a16="http://schemas.microsoft.com/office/drawing/2014/main" id="{5487C50B-2940-5DFD-4BE4-8722111EDB9B}"/>
              </a:ext>
            </a:extLst>
          </p:cNvPr>
          <p:cNvSpPr txBox="1"/>
          <p:nvPr/>
        </p:nvSpPr>
        <p:spPr>
          <a:xfrm>
            <a:off x="6568440" y="5901825"/>
            <a:ext cx="5765800" cy="369332"/>
          </a:xfrm>
          <a:prstGeom prst="rect">
            <a:avLst/>
          </a:prstGeom>
          <a:noFill/>
        </p:spPr>
        <p:txBody>
          <a:bodyPr wrap="square" rtlCol="0">
            <a:spAutoFit/>
          </a:bodyPr>
          <a:lstStyle/>
          <a:p>
            <a:pPr algn="ctr"/>
            <a:r>
              <a:rPr lang="es-PE" dirty="0">
                <a:solidFill>
                  <a:schemeClr val="bg1"/>
                </a:solidFill>
              </a:rPr>
              <a:t>Fabricante asiático </a:t>
            </a:r>
            <a:r>
              <a:rPr lang="es-PE" dirty="0">
                <a:solidFill>
                  <a:schemeClr val="bg1"/>
                </a:solidFill>
                <a:sym typeface="Wingdings" panose="05000000000000000000" pitchFamily="2" charset="2"/>
              </a:rPr>
              <a:t> tienda física o virtual de Saga</a:t>
            </a:r>
            <a:endParaRPr lang="es-PE" dirty="0">
              <a:solidFill>
                <a:schemeClr val="bg1"/>
              </a:solidFill>
            </a:endParaRPr>
          </a:p>
        </p:txBody>
      </p:sp>
    </p:spTree>
    <p:extLst>
      <p:ext uri="{BB962C8B-B14F-4D97-AF65-F5344CB8AC3E}">
        <p14:creationId xmlns:p14="http://schemas.microsoft.com/office/powerpoint/2010/main" val="10139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C281302-1BEE-F82C-A2C5-884D1CB65860}"/>
              </a:ext>
            </a:extLst>
          </p:cNvPr>
          <p:cNvSpPr txBox="1"/>
          <p:nvPr/>
        </p:nvSpPr>
        <p:spPr>
          <a:xfrm>
            <a:off x="1415625" y="2225400"/>
            <a:ext cx="9834880" cy="646331"/>
          </a:xfrm>
          <a:prstGeom prst="rect">
            <a:avLst/>
          </a:prstGeom>
          <a:noFill/>
        </p:spPr>
        <p:txBody>
          <a:bodyPr wrap="square">
            <a:spAutoFit/>
          </a:bodyPr>
          <a:lstStyle/>
          <a:p>
            <a:pPr algn="ctr"/>
            <a:r>
              <a:rPr lang="es-ES"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La empresa </a:t>
            </a:r>
            <a:r>
              <a:rPr lang="es-ES" b="1"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utiliza intermediarios </a:t>
            </a:r>
            <a:r>
              <a:rPr lang="es-ES"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como mayoristas, distribuidores, minoristas, y agentes para llegar al consumidor final. </a:t>
            </a:r>
            <a:endParaRPr lang="es-PE" dirty="0">
              <a:solidFill>
                <a:schemeClr val="bg1"/>
              </a:solidFill>
              <a:latin typeface="Lato Medium" panose="020F0502020204030204" pitchFamily="34" charset="0"/>
              <a:ea typeface="Lato Medium" panose="020F0502020204030204" pitchFamily="34" charset="0"/>
              <a:cs typeface="Lato Medium" panose="020F0502020204030204" pitchFamily="34" charset="0"/>
            </a:endParaRPr>
          </a:p>
        </p:txBody>
      </p:sp>
      <p:pic>
        <p:nvPicPr>
          <p:cNvPr id="3" name="Picture 2">
            <a:extLst>
              <a:ext uri="{FF2B5EF4-FFF2-40B4-BE49-F238E27FC236}">
                <a16:creationId xmlns:a16="http://schemas.microsoft.com/office/drawing/2014/main" id="{F48E2488-A1DD-F195-6681-32962162B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46" y="5324370"/>
            <a:ext cx="1772582" cy="1063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Galletas Casino Pack x 3">
            <a:extLst>
              <a:ext uri="{FF2B5EF4-FFF2-40B4-BE49-F238E27FC236}">
                <a16:creationId xmlns:a16="http://schemas.microsoft.com/office/drawing/2014/main" id="{99AF9095-068C-8EF7-FED3-BBC3B7670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540"/>
          <a:stretch/>
        </p:blipFill>
        <p:spPr bwMode="auto">
          <a:xfrm>
            <a:off x="60960" y="3712177"/>
            <a:ext cx="1865489" cy="1500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OST IT 76MM X 76MM - COLORES VARIADOS">
            <a:extLst>
              <a:ext uri="{FF2B5EF4-FFF2-40B4-BE49-F238E27FC236}">
                <a16:creationId xmlns:a16="http://schemas.microsoft.com/office/drawing/2014/main" id="{F1384102-09D0-E03A-18EF-08C6D686A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05" y="5030256"/>
            <a:ext cx="1357663" cy="1357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afé Instantáneo NESCAFÉ Tradición Frasco 50gr">
            <a:extLst>
              <a:ext uri="{FF2B5EF4-FFF2-40B4-BE49-F238E27FC236}">
                <a16:creationId xmlns:a16="http://schemas.microsoft.com/office/drawing/2014/main" id="{F686174E-BDB7-10A0-CFF5-369025F726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091" t="2733" r="34755" b="4761"/>
          <a:stretch/>
        </p:blipFill>
        <p:spPr bwMode="auto">
          <a:xfrm>
            <a:off x="2079862" y="3677594"/>
            <a:ext cx="959155" cy="1655146"/>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772D98FD-16D6-8752-DE5F-9D49EC6F59EE}"/>
              </a:ext>
            </a:extLst>
          </p:cNvPr>
          <p:cNvSpPr/>
          <p:nvPr/>
        </p:nvSpPr>
        <p:spPr>
          <a:xfrm>
            <a:off x="3372728" y="4505167"/>
            <a:ext cx="959155" cy="5250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050" name="Picture 2" descr="Centro de distribucion - Iconos gratis de envío y entrega">
            <a:extLst>
              <a:ext uri="{FF2B5EF4-FFF2-40B4-BE49-F238E27FC236}">
                <a16:creationId xmlns:a16="http://schemas.microsoft.com/office/drawing/2014/main" id="{5F44C05C-0AD9-19C6-F161-4DA0AEE360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341195" y="3748355"/>
            <a:ext cx="1940560" cy="22020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yorista | Página 6 | Locotemarket">
            <a:extLst>
              <a:ext uri="{FF2B5EF4-FFF2-40B4-BE49-F238E27FC236}">
                <a16:creationId xmlns:a16="http://schemas.microsoft.com/office/drawing/2014/main" id="{125EBEFE-9401-C07E-EC11-6BEC2B683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062" y="3484260"/>
            <a:ext cx="2404428" cy="13157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enes una bodega? Cómo mejorar las ventas de tu emprendimiento">
            <a:extLst>
              <a:ext uri="{FF2B5EF4-FFF2-40B4-BE49-F238E27FC236}">
                <a16:creationId xmlns:a16="http://schemas.microsoft.com/office/drawing/2014/main" id="{BEE9E861-D5F2-5676-3DC5-55B46450A7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2782" y="3487882"/>
            <a:ext cx="1966922" cy="13121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anking Merco 2023: Descubre cuál es el supermercado con mejor reputación  en Perú">
            <a:extLst>
              <a:ext uri="{FF2B5EF4-FFF2-40B4-BE49-F238E27FC236}">
                <a16:creationId xmlns:a16="http://schemas.microsoft.com/office/drawing/2014/main" id="{1511D801-8983-2E00-5B6E-E7876A83C4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0062" y="5030256"/>
            <a:ext cx="2651760" cy="1491615"/>
          </a:xfrm>
          <a:prstGeom prst="rect">
            <a:avLst/>
          </a:prstGeom>
          <a:noFill/>
          <a:extLst>
            <a:ext uri="{909E8E84-426E-40DD-AFC4-6F175D3DCCD1}">
              <a14:hiddenFill xmlns:a14="http://schemas.microsoft.com/office/drawing/2010/main">
                <a:solidFill>
                  <a:srgbClr val="FFFFFF"/>
                </a:solidFill>
              </a14:hiddenFill>
            </a:ext>
          </a:extLst>
        </p:spPr>
      </p:pic>
      <p:sp>
        <p:nvSpPr>
          <p:cNvPr id="10" name="Flecha: a la izquierda y arriba 9">
            <a:extLst>
              <a:ext uri="{FF2B5EF4-FFF2-40B4-BE49-F238E27FC236}">
                <a16:creationId xmlns:a16="http://schemas.microsoft.com/office/drawing/2014/main" id="{23D0B85C-710F-4B33-AB3B-88E583F3E0BC}"/>
              </a:ext>
            </a:extLst>
          </p:cNvPr>
          <p:cNvSpPr/>
          <p:nvPr/>
        </p:nvSpPr>
        <p:spPr>
          <a:xfrm rot="7937782">
            <a:off x="6424400" y="4540278"/>
            <a:ext cx="955040" cy="873760"/>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Flecha: a la derecha 10">
            <a:extLst>
              <a:ext uri="{FF2B5EF4-FFF2-40B4-BE49-F238E27FC236}">
                <a16:creationId xmlns:a16="http://schemas.microsoft.com/office/drawing/2014/main" id="{9EBB9010-5ABB-525C-6E63-7A41E806F5FD}"/>
              </a:ext>
            </a:extLst>
          </p:cNvPr>
          <p:cNvSpPr/>
          <p:nvPr/>
        </p:nvSpPr>
        <p:spPr>
          <a:xfrm>
            <a:off x="9462645" y="3980079"/>
            <a:ext cx="809115" cy="429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Título 7">
            <a:extLst>
              <a:ext uri="{FF2B5EF4-FFF2-40B4-BE49-F238E27FC236}">
                <a16:creationId xmlns:a16="http://schemas.microsoft.com/office/drawing/2014/main" id="{F0C1C18C-C638-3AB0-B926-0AA0F0AF4ED0}"/>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distribución </a:t>
            </a:r>
          </a:p>
          <a:p>
            <a:pPr algn="l">
              <a:lnSpc>
                <a:spcPct val="80000"/>
              </a:lnSpc>
              <a:spcAft>
                <a:spcPts val="600"/>
              </a:spcAft>
            </a:pPr>
            <a:r>
              <a:rPr lang="es-ES" altLang="es-PE" sz="4400" b="1" i="0" kern="1200" spc="100" baseline="0" dirty="0">
                <a:solidFill>
                  <a:schemeClr val="bg1"/>
                </a:solidFill>
                <a:latin typeface="+mj-lt"/>
                <a:ea typeface="+mj-ea"/>
                <a:cs typeface="+mj-cs"/>
              </a:rPr>
              <a:t>CANAL </a:t>
            </a:r>
            <a:r>
              <a:rPr lang="es-ES" altLang="es-PE" sz="4400" spc="100" dirty="0">
                <a:solidFill>
                  <a:srgbClr val="FF0000"/>
                </a:solidFill>
              </a:rPr>
              <a:t>IN</a:t>
            </a:r>
            <a:r>
              <a:rPr lang="es-ES" altLang="es-PE" sz="4400" b="1" i="0" kern="1200" spc="100" baseline="0" dirty="0">
                <a:solidFill>
                  <a:schemeClr val="bg1"/>
                </a:solidFill>
                <a:latin typeface="+mj-lt"/>
                <a:ea typeface="+mj-ea"/>
                <a:cs typeface="+mj-cs"/>
              </a:rPr>
              <a:t>DIRECTO</a:t>
            </a:r>
          </a:p>
        </p:txBody>
      </p:sp>
    </p:spTree>
    <p:extLst>
      <p:ext uri="{BB962C8B-B14F-4D97-AF65-F5344CB8AC3E}">
        <p14:creationId xmlns:p14="http://schemas.microsoft.com/office/powerpoint/2010/main" val="202623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7">
            <a:extLst>
              <a:ext uri="{FF2B5EF4-FFF2-40B4-BE49-F238E27FC236}">
                <a16:creationId xmlns:a16="http://schemas.microsoft.com/office/drawing/2014/main" id="{F0C1C18C-C638-3AB0-B926-0AA0F0AF4ED0}"/>
              </a:ext>
            </a:extLst>
          </p:cNvPr>
          <p:cNvSpPr txBox="1">
            <a:spLocks/>
          </p:cNvSpPr>
          <p:nvPr/>
        </p:nvSpPr>
        <p:spPr>
          <a:xfrm>
            <a:off x="594359" y="724586"/>
            <a:ext cx="11739880" cy="646332"/>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spc="100" dirty="0">
                <a:solidFill>
                  <a:schemeClr val="bg1"/>
                </a:solidFill>
              </a:rPr>
              <a:t>Consideraciones - </a:t>
            </a:r>
            <a:r>
              <a:rPr lang="es-ES" altLang="es-PE" sz="4400" b="1" i="0" kern="1200" spc="100" baseline="0" dirty="0">
                <a:solidFill>
                  <a:schemeClr val="bg1"/>
                </a:solidFill>
                <a:latin typeface="+mj-lt"/>
                <a:ea typeface="+mj-ea"/>
                <a:cs typeface="+mj-cs"/>
              </a:rPr>
              <a:t>CANAL </a:t>
            </a:r>
            <a:r>
              <a:rPr lang="es-ES" altLang="es-PE" sz="4400" spc="100" dirty="0">
                <a:solidFill>
                  <a:srgbClr val="FF0000"/>
                </a:solidFill>
              </a:rPr>
              <a:t>IN</a:t>
            </a:r>
            <a:r>
              <a:rPr lang="es-ES" altLang="es-PE" sz="4400" b="1" i="0" kern="1200" spc="100" baseline="0" dirty="0">
                <a:solidFill>
                  <a:schemeClr val="bg1"/>
                </a:solidFill>
                <a:latin typeface="+mj-lt"/>
                <a:ea typeface="+mj-ea"/>
                <a:cs typeface="+mj-cs"/>
              </a:rPr>
              <a:t>DIRECTO</a:t>
            </a:r>
          </a:p>
        </p:txBody>
      </p:sp>
      <p:graphicFrame>
        <p:nvGraphicFramePr>
          <p:cNvPr id="2" name="CuadroTexto 4">
            <a:extLst>
              <a:ext uri="{FF2B5EF4-FFF2-40B4-BE49-F238E27FC236}">
                <a16:creationId xmlns:a16="http://schemas.microsoft.com/office/drawing/2014/main" id="{75670D32-F17C-21B6-0B3F-69B428440FD4}"/>
              </a:ext>
            </a:extLst>
          </p:cNvPr>
          <p:cNvGraphicFramePr/>
          <p:nvPr>
            <p:extLst>
              <p:ext uri="{D42A27DB-BD31-4B8C-83A1-F6EECF244321}">
                <p14:modId xmlns:p14="http://schemas.microsoft.com/office/powerpoint/2010/main" val="2222082941"/>
              </p:ext>
            </p:extLst>
          </p:nvPr>
        </p:nvGraphicFramePr>
        <p:xfrm>
          <a:off x="594359" y="2281918"/>
          <a:ext cx="10591801" cy="3708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a:extLst>
              <a:ext uri="{FF2B5EF4-FFF2-40B4-BE49-F238E27FC236}">
                <a16:creationId xmlns:a16="http://schemas.microsoft.com/office/drawing/2014/main" id="{313A39BD-FB70-7A16-A290-DFCE897B0800}"/>
              </a:ext>
            </a:extLst>
          </p:cNvPr>
          <p:cNvSpPr txBox="1"/>
          <p:nvPr/>
        </p:nvSpPr>
        <p:spPr>
          <a:xfrm>
            <a:off x="604155" y="6103542"/>
            <a:ext cx="1059180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Para productos de alta rotación y bajo valor, los canales indirectos suelen ser más eficientes. </a:t>
            </a:r>
          </a:p>
          <a:p>
            <a:pPr algn="ct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Para productos de alto valor o especializados, los canales directos pueden ser más adecuados.</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228450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8651223-982D-714D-EE35-3B943C4867A3}"/>
              </a:ext>
            </a:extLst>
          </p:cNvPr>
          <p:cNvSpPr>
            <a:spLocks noGrp="1"/>
          </p:cNvSpPr>
          <p:nvPr>
            <p:ph type="ctrTitle"/>
          </p:nvPr>
        </p:nvSpPr>
        <p:spPr>
          <a:xfrm>
            <a:off x="6299835" y="430529"/>
            <a:ext cx="5486400" cy="3291840"/>
          </a:xfrm>
        </p:spPr>
        <p:txBody>
          <a:bodyPr anchor="b">
            <a:normAutofit/>
          </a:bodyPr>
          <a:lstStyle/>
          <a:p>
            <a:r>
              <a:rPr lang="es-PE" dirty="0"/>
              <a:t>2. Canales de Venta</a:t>
            </a:r>
          </a:p>
        </p:txBody>
      </p:sp>
      <p:pic>
        <p:nvPicPr>
          <p:cNvPr id="19460" name="Picture 4" descr="5 retos que enfrentarán las marcas en el canal tradicional en el 2022 -  Frogtek Analytics">
            <a:extLst>
              <a:ext uri="{FF2B5EF4-FFF2-40B4-BE49-F238E27FC236}">
                <a16:creationId xmlns:a16="http://schemas.microsoft.com/office/drawing/2014/main" id="{ABA7B611-4838-514C-BE92-88A45570D9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11519"/>
            <a:ext cx="5791200" cy="5834962"/>
          </a:xfrm>
          <a:prstGeom prst="rect">
            <a:avLst/>
          </a:prstGeom>
          <a:solidFill>
            <a:srgbClr val="FFFFFF"/>
          </a:solidFill>
        </p:spPr>
      </p:pic>
    </p:spTree>
    <p:extLst>
      <p:ext uri="{BB962C8B-B14F-4D97-AF65-F5344CB8AC3E}">
        <p14:creationId xmlns:p14="http://schemas.microsoft.com/office/powerpoint/2010/main" val="262140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595013" y="1016449"/>
            <a:ext cx="10668732"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¿Qué es un Punto de Venta?</a:t>
            </a:r>
          </a:p>
        </p:txBody>
      </p:sp>
      <p:sp>
        <p:nvSpPr>
          <p:cNvPr id="3" name="CuadroTexto 2">
            <a:extLst>
              <a:ext uri="{FF2B5EF4-FFF2-40B4-BE49-F238E27FC236}">
                <a16:creationId xmlns:a16="http://schemas.microsoft.com/office/drawing/2014/main" id="{49EBC62E-98FC-7053-DA17-317478957B1B}"/>
              </a:ext>
            </a:extLst>
          </p:cNvPr>
          <p:cNvSpPr txBox="1"/>
          <p:nvPr/>
        </p:nvSpPr>
        <p:spPr>
          <a:xfrm>
            <a:off x="5929379" y="2967335"/>
            <a:ext cx="5494606" cy="923330"/>
          </a:xfrm>
          <a:prstGeom prst="rect">
            <a:avLst/>
          </a:prstGeom>
          <a:noFill/>
        </p:spPr>
        <p:txBody>
          <a:bodyPr wrap="square">
            <a:spAutoFit/>
          </a:bodyPr>
          <a:lstStyle/>
          <a:p>
            <a:pPr algn="ctr"/>
            <a:r>
              <a:rPr lang="es-MX" b="0" i="0" dirty="0">
                <a:solidFill>
                  <a:schemeClr val="bg1"/>
                </a:solidFill>
                <a:effectLst/>
                <a:highlight>
                  <a:srgbClr val="FFFFFF"/>
                </a:highlight>
                <a:latin typeface="-apple-system"/>
              </a:rPr>
              <a:t>E</a:t>
            </a:r>
            <a:r>
              <a:rPr lang="es-MX" b="0" i="0" dirty="0">
                <a:solidFill>
                  <a:srgbClr val="212529"/>
                </a:solidFill>
                <a:effectLst/>
                <a:highlight>
                  <a:srgbClr val="FFFFFF"/>
                </a:highlight>
                <a:latin typeface="system-ui"/>
              </a:rPr>
              <a:t>s el lugar físico (tienda), o virtual (portal web), en el que una empresa tiene un contacto con un posible consumidor. </a:t>
            </a:r>
            <a:endParaRPr lang="es-PE" dirty="0">
              <a:solidFill>
                <a:schemeClr val="bg1"/>
              </a:solidFill>
            </a:endParaRPr>
          </a:p>
        </p:txBody>
      </p:sp>
      <p:pic>
        <p:nvPicPr>
          <p:cNvPr id="5122" name="Picture 2" descr="Indecopi fiscaliza a Plaza Vea por “error” en la venta de productos con  grandes descuentos">
            <a:extLst>
              <a:ext uri="{FF2B5EF4-FFF2-40B4-BE49-F238E27FC236}">
                <a16:creationId xmlns:a16="http://schemas.microsoft.com/office/drawing/2014/main" id="{0D96F9F8-CBDA-24A1-32FA-EBDBF7048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 y="1981825"/>
            <a:ext cx="3550328" cy="23684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utadora: Más de 8,786,537 ilustraciones y dibujos de stock con licencia  libres de regalías | Shutterstock">
            <a:extLst>
              <a:ext uri="{FF2B5EF4-FFF2-40B4-BE49-F238E27FC236}">
                <a16:creationId xmlns:a16="http://schemas.microsoft.com/office/drawing/2014/main" id="{54ED4758-AB4D-EAE8-4E28-64B0FAD4F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87" t="6561" r="7772" b="7875"/>
          <a:stretch/>
        </p:blipFill>
        <p:spPr bwMode="auto">
          <a:xfrm>
            <a:off x="2298983" y="4145523"/>
            <a:ext cx="3369550" cy="244510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7025890-242E-E147-CDED-CBC052F1AA09}"/>
              </a:ext>
            </a:extLst>
          </p:cNvPr>
          <p:cNvPicPr>
            <a:picLocks noChangeAspect="1"/>
          </p:cNvPicPr>
          <p:nvPr/>
        </p:nvPicPr>
        <p:blipFill>
          <a:blip r:embed="rId5"/>
          <a:stretch>
            <a:fillRect/>
          </a:stretch>
        </p:blipFill>
        <p:spPr>
          <a:xfrm>
            <a:off x="2646342" y="4453500"/>
            <a:ext cx="2558680" cy="1276499"/>
          </a:xfrm>
          <a:prstGeom prst="rect">
            <a:avLst/>
          </a:prstGeom>
        </p:spPr>
      </p:pic>
      <p:pic>
        <p:nvPicPr>
          <p:cNvPr id="1026" name="Picture 2" descr="Revista Peru Defensa &amp; Seguridad - PERU DEFENSA &amp; SEGURIDAD PUNTOS DE VENTA  - LIMA METROPOLITANA LA MOLINA: - Avenida Raúl Ferrero cruce con Calle  Retama (al costado del Wong) - Avenida">
            <a:extLst>
              <a:ext uri="{FF2B5EF4-FFF2-40B4-BE49-F238E27FC236}">
                <a16:creationId xmlns:a16="http://schemas.microsoft.com/office/drawing/2014/main" id="{E377F4FB-8CBA-1F1D-1025-8F0D47F50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49653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71391"/>
      </p:ext>
    </p:extLst>
  </p:cSld>
  <p:clrMapOvr>
    <a:masterClrMapping/>
  </p:clrMapOvr>
</p:sld>
</file>

<file path=ppt/theme/theme1.xml><?xml version="1.0" encoding="utf-8"?>
<a:theme xmlns:a="http://schemas.openxmlformats.org/drawingml/2006/main" name="Personalizar">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7_TF78853419_Win32" id="{89881BBC-4720-4DBD-B653-230ED84EDDDD}" vid="{D5D0700E-9D65-401B-B37B-B3D39C01EE2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21FFAC0-05A2-416A-B06C-C248395482CF}">
  <ds:schemaRefs>
    <ds:schemaRef ds:uri="http://schemas.microsoft.com/sharepoint/v3/contenttype/forms"/>
  </ds:schemaRefs>
</ds:datastoreItem>
</file>

<file path=customXml/itemProps2.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{9D9AA021-1D19-4478-86C4-8CE01BAE0AA7}tf78853419_win32</Template>
  <TotalTime>5038</TotalTime>
  <Words>1517</Words>
  <Application>Microsoft Office PowerPoint</Application>
  <PresentationFormat>Panorámica</PresentationFormat>
  <Paragraphs>170</Paragraphs>
  <Slides>27</Slides>
  <Notes>22</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27</vt:i4>
      </vt:variant>
    </vt:vector>
  </HeadingPairs>
  <TitlesOfParts>
    <vt:vector size="42" baseType="lpstr">
      <vt:lpstr>-apple-system</vt:lpstr>
      <vt:lpstr>Formular Medium</vt:lpstr>
      <vt:lpstr>system-ui</vt:lpstr>
      <vt:lpstr>Aptos</vt:lpstr>
      <vt:lpstr>Aptos Narrow</vt:lpstr>
      <vt:lpstr>Arial</vt:lpstr>
      <vt:lpstr>Calibri</vt:lpstr>
      <vt:lpstr>Courier New</vt:lpstr>
      <vt:lpstr>Franklin Gothic Book</vt:lpstr>
      <vt:lpstr>Franklin Gothic Demi</vt:lpstr>
      <vt:lpstr>Lato Medium</vt:lpstr>
      <vt:lpstr>Symbol</vt:lpstr>
      <vt:lpstr>Times New Roman</vt:lpstr>
      <vt:lpstr>Wingdings</vt:lpstr>
      <vt:lpstr>Personalizar</vt:lpstr>
      <vt:lpstr>Gestión de Canales de Distribución y Trade Marketing</vt:lpstr>
      <vt:lpstr>Contenido</vt:lpstr>
      <vt:lpstr>1. Canales de distribución</vt:lpstr>
      <vt:lpstr>Presentación de PowerPoint</vt:lpstr>
      <vt:lpstr>Presentación de PowerPoint</vt:lpstr>
      <vt:lpstr>Presentación de PowerPoint</vt:lpstr>
      <vt:lpstr>Presentación de PowerPoint</vt:lpstr>
      <vt:lpstr>2. Canales de Venta</vt:lpstr>
      <vt:lpstr>Presentación de PowerPoint</vt:lpstr>
      <vt:lpstr>Presentación de PowerPoint</vt:lpstr>
      <vt:lpstr>Presentación de PowerPoint</vt:lpstr>
      <vt:lpstr>Presentación de PowerPoint</vt:lpstr>
      <vt:lpstr>Presentación de PowerPoint</vt:lpstr>
      <vt:lpstr>2. Trade Marketing</vt:lpstr>
      <vt:lpstr>Presentación de PowerPoint</vt:lpstr>
      <vt:lpstr>Presentación de PowerPoint</vt:lpstr>
      <vt:lpstr>Presentación de PowerPoint</vt:lpstr>
      <vt:lpstr>Presentación de PowerPoint</vt:lpstr>
      <vt:lpstr>Presentación de PowerPoint</vt:lpstr>
      <vt:lpstr>Presentación de PowerPoint</vt:lpstr>
      <vt:lpstr>4. Decisiones de gestión del canal </vt:lpstr>
      <vt:lpstr>Presentación de PowerPoint</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básica</dc:title>
  <dc:creator>Oscar Yangali</dc:creator>
  <cp:lastModifiedBy>Marjorie Nakama</cp:lastModifiedBy>
  <cp:revision>54</cp:revision>
  <dcterms:created xsi:type="dcterms:W3CDTF">2024-05-16T21:32:57Z</dcterms:created>
  <dcterms:modified xsi:type="dcterms:W3CDTF">2025-05-12T21:21:11Z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